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07" r:id="rId2"/>
    <p:sldId id="334" r:id="rId3"/>
    <p:sldId id="309" r:id="rId4"/>
    <p:sldId id="259" r:id="rId5"/>
    <p:sldId id="268" r:id="rId6"/>
    <p:sldId id="261" r:id="rId7"/>
    <p:sldId id="270" r:id="rId8"/>
    <p:sldId id="262" r:id="rId9"/>
    <p:sldId id="263" r:id="rId10"/>
    <p:sldId id="264" r:id="rId11"/>
    <p:sldId id="267" r:id="rId12"/>
    <p:sldId id="265" r:id="rId13"/>
    <p:sldId id="271" r:id="rId14"/>
    <p:sldId id="272" r:id="rId15"/>
    <p:sldId id="273" r:id="rId16"/>
    <p:sldId id="311" r:id="rId17"/>
    <p:sldId id="315" r:id="rId18"/>
    <p:sldId id="312" r:id="rId19"/>
    <p:sldId id="276" r:id="rId20"/>
    <p:sldId id="280" r:id="rId21"/>
    <p:sldId id="317" r:id="rId22"/>
    <p:sldId id="318" r:id="rId23"/>
    <p:sldId id="275" r:id="rId24"/>
    <p:sldId id="279" r:id="rId25"/>
    <p:sldId id="282" r:id="rId26"/>
    <p:sldId id="283" r:id="rId27"/>
    <p:sldId id="302" r:id="rId28"/>
    <p:sldId id="331" r:id="rId29"/>
    <p:sldId id="332" r:id="rId30"/>
    <p:sldId id="325" r:id="rId31"/>
    <p:sldId id="326" r:id="rId32"/>
    <p:sldId id="319" r:id="rId33"/>
    <p:sldId id="320" r:id="rId34"/>
    <p:sldId id="321" r:id="rId35"/>
    <p:sldId id="322" r:id="rId36"/>
    <p:sldId id="324" r:id="rId37"/>
    <p:sldId id="327" r:id="rId38"/>
    <p:sldId id="328" r:id="rId39"/>
    <p:sldId id="329" r:id="rId40"/>
    <p:sldId id="330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23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DACE1-98BF-43F7-A29F-8893246CEF08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61264-ECBC-4CB4-BFDC-F5EE13BE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/>
              <a:t>НОВЫЕ  ПОДХОДЫ </a:t>
            </a:r>
            <a:br>
              <a:rPr lang="ru-RU" sz="3200" b="1" dirty="0" smtClean="0"/>
            </a:br>
            <a:r>
              <a:rPr lang="ru-RU" sz="3200" b="1" dirty="0" smtClean="0"/>
              <a:t>К  НОРМИРОВАНИЮ  КАЧЕСТВА  </a:t>
            </a:r>
            <a:br>
              <a:rPr lang="ru-RU" sz="3200" b="1" dirty="0" smtClean="0"/>
            </a:br>
            <a:r>
              <a:rPr lang="ru-RU" sz="3200" b="1" dirty="0" smtClean="0"/>
              <a:t>НЕФТЯНЫХ  БИТУМОВ В ДЕЯТЕЛЬНОСТИ  ГОСУДАРСТВЕННОЙ  КОМПАНИИ  «РОССИЙСКИЕ  АВТОМОБИЛЬНЫЕ  ДОРОГИ»</a:t>
            </a:r>
            <a:br>
              <a:rPr lang="ru-RU" sz="32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000" b="1" dirty="0" smtClean="0"/>
              <a:t>Худякова Татьяна Сергеевна</a:t>
            </a:r>
            <a:br>
              <a:rPr lang="ru-RU" sz="2000" b="1" dirty="0" smtClean="0"/>
            </a:br>
            <a:r>
              <a:rPr lang="ru-RU" sz="2000" b="1" dirty="0" smtClean="0"/>
              <a:t>Заместитель генерального директора</a:t>
            </a:r>
            <a:br>
              <a:rPr lang="ru-RU" sz="2000" b="1" dirty="0" smtClean="0"/>
            </a:br>
            <a:r>
              <a:rPr lang="ru-RU" sz="2000" b="1" dirty="0" smtClean="0"/>
              <a:t>ООО «Испытательный центр «</a:t>
            </a:r>
            <a:r>
              <a:rPr lang="ru-RU" sz="2000" b="1" dirty="0" err="1" smtClean="0"/>
              <a:t>Дорсервис</a:t>
            </a:r>
            <a:r>
              <a:rPr lang="ru-RU" sz="2000" b="1" dirty="0" smtClean="0"/>
              <a:t>»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2012 г.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Требования США  1976 года   к дорожным битумам, классифицируемым по вязкости при 60°С  битума </a:t>
            </a:r>
            <a:r>
              <a:rPr lang="ru-RU" sz="2000" b="1" u="sng" dirty="0" smtClean="0"/>
              <a:t>после прогрева во вращающейся тонкой пленке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375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1000132"/>
                <a:gridCol w="1000132"/>
                <a:gridCol w="1071570"/>
                <a:gridCol w="1143008"/>
                <a:gridCol w="1042966"/>
              </a:tblGrid>
              <a:tr h="3571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для битума после прогрева по методу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AASHTO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  <a:r>
                        <a:rPr lang="ru-RU" sz="14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Марка по вязкости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AR-10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AR-20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AR-40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AR-80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AR-160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при 60°С, пуаз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1 000±250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2 000±500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4 000±1 000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8 000±2 000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16 000±4 000</a:t>
                      </a:r>
                    </a:p>
                  </a:txBody>
                  <a:tcPr marL="68580" marR="68580" marT="0" marB="0"/>
                </a:tc>
              </a:tr>
              <a:tr h="320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135°С,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550</a:t>
                      </a:r>
                    </a:p>
                  </a:txBody>
                  <a:tcPr marL="68580" marR="68580" marT="0" marB="0"/>
                </a:tc>
              </a:tr>
              <a:tr h="474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% от первоначального значения, 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  <a:tr h="320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Дуктильность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см,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400" b="0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400" b="0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</a:tr>
              <a:tr h="259649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для исходного битума: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воспламенения в закрытом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тигле,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205 (400)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219 (425)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227 (440)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232 (450)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238 (460)</a:t>
                      </a:r>
                    </a:p>
                  </a:txBody>
                  <a:tcPr marL="68580" marR="68580" marT="0" marB="0"/>
                </a:tc>
              </a:tr>
              <a:tr h="320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трихлорэтилене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%,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72074"/>
            <a:ext cx="86039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         </a:t>
            </a:r>
            <a:r>
              <a:rPr kumimoji="0" lang="ru-RU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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может быть использован метод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испытания в тонкой пленке, но арбитражным методом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является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AASHTO T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240</a:t>
            </a:r>
            <a:endParaRPr kumimoji="0" lang="ru-RU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         </a:t>
            </a:r>
            <a:r>
              <a:rPr kumimoji="0" lang="ru-RU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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при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дуктильности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менее 100 см материал будет считаться пригодным, если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дуктильность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при 15,6°С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    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 менее 100 см</a:t>
            </a:r>
            <a:endParaRPr kumimoji="0" lang="ru-RU" sz="12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Требования Японского стандарта </a:t>
            </a:r>
            <a:r>
              <a:rPr lang="en-US" sz="1800" b="1" dirty="0" smtClean="0"/>
              <a:t>JIS K</a:t>
            </a:r>
            <a:r>
              <a:rPr lang="ru-RU" sz="1800" b="1" dirty="0" smtClean="0"/>
              <a:t> 2207  к дорожным битумам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423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888706"/>
                <a:gridCol w="897244"/>
                <a:gridCol w="748676"/>
                <a:gridCol w="822960"/>
                <a:gridCol w="822960"/>
                <a:gridCol w="891552"/>
                <a:gridCol w="754368"/>
                <a:gridCol w="822960"/>
                <a:gridCol w="822960"/>
              </a:tblGrid>
              <a:tr h="571504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Классифи-кация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при 25°С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0,1мм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Дуктильность, см, при: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Раствори-мость в толуоле,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Плотность, при 15°С, г/см</a:t>
                      </a:r>
                      <a:r>
                        <a:rPr lang="ru-RU" sz="1000" b="1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Остаточная 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0-10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От 0 до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55,0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От 10 до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55,0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20-40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20 до 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55,0 до 65,0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40-60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40 до 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47,0 до 55,0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60-80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60 до 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44,0 до 52,0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80-100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80 до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42,0 до 50,0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100-120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100 до 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 38,0 до 48,0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1472" y="5643578"/>
            <a:ext cx="800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Примечание: Для  битумов  марок   40-60,  60-80,  80-100,  100-120   обязательно   определяется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показатель «кинематическая вязкость»  при следующих температурах: 120°С,  150°С,  180°С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Нормативные требования к дорожному битуму в разных странах </a:t>
            </a:r>
            <a:br>
              <a:rPr lang="ru-RU" sz="2000" b="1" dirty="0" smtClean="0"/>
            </a:br>
            <a:r>
              <a:rPr lang="ru-RU" sz="2000" b="1" dirty="0" smtClean="0"/>
              <a:t>по состоянию на 1995 год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37707" cy="5032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/>
                <a:gridCol w="571504"/>
                <a:gridCol w="571504"/>
                <a:gridCol w="571504"/>
                <a:gridCol w="642942"/>
                <a:gridCol w="642942"/>
                <a:gridCol w="571504"/>
                <a:gridCol w="500066"/>
                <a:gridCol w="642942"/>
                <a:gridCol w="642942"/>
                <a:gridCol w="571504"/>
                <a:gridCol w="492760"/>
                <a:gridCol w="629751"/>
              </a:tblGrid>
              <a:tr h="672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Нормируемые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качества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Авст-рия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Швей-цария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Герма-ния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Испа-ния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Фран-ция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Вели—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кобри-тания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Ита-лия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Нор-вегия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Фин-ляндия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Шве-ция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</a:p>
                  </a:txBody>
                  <a:tcPr marL="68580" marR="68580" marT="0" marB="0"/>
                </a:tc>
              </a:tr>
              <a:tr h="384009">
                <a:tc gridSpan="1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веса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при 25°С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 по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КиШ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_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_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В статическом режиме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7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Дуктиль-ность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 25°С  (10; 15°С)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при 60°С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 (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Фраас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Индекс вязкости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00076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+  - максимальное значение                  -    - минимальное значение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•  - определенное значение                    ○ – интервал значений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>EN</a:t>
            </a:r>
            <a:r>
              <a:rPr lang="ru-RU" sz="1800" b="1" dirty="0" smtClean="0"/>
              <a:t> 12591:2009  Классификация дорожных битумов</a:t>
            </a:r>
            <a:br>
              <a:rPr lang="ru-RU" sz="1800" b="1" dirty="0" smtClean="0"/>
            </a:br>
            <a:r>
              <a:rPr lang="en-US" sz="1800" b="1" dirty="0" smtClean="0"/>
              <a:t>c </a:t>
            </a:r>
            <a:r>
              <a:rPr lang="ru-RU" sz="1800" b="1" dirty="0" smtClean="0"/>
              <a:t>«</a:t>
            </a:r>
            <a:r>
              <a:rPr lang="ru-RU" sz="1800" b="1" dirty="0" err="1" smtClean="0"/>
              <a:t>пенетрацией</a:t>
            </a:r>
            <a:r>
              <a:rPr lang="ru-RU" sz="1800" b="1" dirty="0" smtClean="0"/>
              <a:t> при 25°С»  в диапазоне от 20 </a:t>
            </a:r>
            <a:r>
              <a:rPr lang="ru-RU" sz="1800" b="1" dirty="0" err="1" smtClean="0"/>
              <a:t>х</a:t>
            </a:r>
            <a:r>
              <a:rPr lang="ru-RU" sz="1800" b="1" dirty="0" smtClean="0"/>
              <a:t> 0,1мм  до 220 </a:t>
            </a:r>
            <a:r>
              <a:rPr lang="ru-RU" sz="1800" b="1" dirty="0" err="1" smtClean="0"/>
              <a:t>х</a:t>
            </a:r>
            <a:r>
              <a:rPr lang="ru-RU" sz="1800" b="1" dirty="0" smtClean="0"/>
              <a:t> 0,1мм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u="sng" dirty="0" smtClean="0"/>
              <a:t>Свойства, обязательные для всех марок дорожного битума, представленных в таблице</a:t>
            </a:r>
            <a:endParaRPr lang="ru-RU" sz="1600" b="1" u="sng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7" y="1206090"/>
          <a:ext cx="8223889" cy="388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625850"/>
                <a:gridCol w="768726"/>
                <a:gridCol w="677125"/>
                <a:gridCol w="93980"/>
                <a:gridCol w="768726"/>
                <a:gridCol w="768726"/>
                <a:gridCol w="768726"/>
                <a:gridCol w="768726"/>
                <a:gridCol w="768726"/>
              </a:tblGrid>
              <a:tr h="225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70-100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</a:p>
                  </a:txBody>
                  <a:tcPr marL="68580" marR="68580" marT="0" marB="0"/>
                </a:tc>
              </a:tr>
              <a:tr h="238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0,1мм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20-30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30-45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35-50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40-60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50-70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70-100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100-150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160-200</a:t>
                      </a:r>
                    </a:p>
                  </a:txBody>
                  <a:tcPr marL="68580" marR="68580" marT="0" marB="0"/>
                </a:tc>
              </a:tr>
              <a:tr h="2317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</a:t>
                      </a:r>
                      <a:r>
                        <a:rPr lang="ru-RU" sz="1200" b="0" dirty="0" err="1">
                          <a:latin typeface="Times New Roman"/>
                          <a:ea typeface="Times New Roman"/>
                          <a:cs typeface="Times New Roman"/>
                        </a:rPr>
                        <a:t>размягчения,°С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55-63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52-60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50-58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48-56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46-54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43-51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39-47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35-43</a:t>
                      </a:r>
                    </a:p>
                  </a:txBody>
                  <a:tcPr marL="68580" marR="68580" marT="0" marB="0"/>
                </a:tc>
              </a:tr>
              <a:tr h="2250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220</a:t>
                      </a:r>
                    </a:p>
                  </a:txBody>
                  <a:tcPr marL="68580" marR="68580" marT="0" marB="0"/>
                </a:tc>
              </a:tr>
              <a:tr h="2250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Растворимость, 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</a:tr>
              <a:tr h="223653">
                <a:tc gridSpan="10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 по методике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12607-1: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52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-  остаточная </a:t>
                      </a:r>
                      <a:r>
                        <a:rPr lang="ru-RU" sz="12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53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53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37</a:t>
                      </a:r>
                    </a:p>
                  </a:txBody>
                  <a:tcPr marL="68580" marR="68580" marT="0" marB="0"/>
                </a:tc>
              </a:tr>
              <a:tr h="15327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-  увеличение температуры размягчения:       </a:t>
                      </a: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значение 1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или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</a:t>
                      </a: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значение 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 b="0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  <a:sym typeface="Symbo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</a:tr>
              <a:tr h="4188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- изменение массы</a:t>
                      </a:r>
                      <a:r>
                        <a:rPr lang="ru-RU" sz="1200" b="0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, 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1,0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6063" y="5143512"/>
            <a:ext cx="9087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          </a:t>
            </a:r>
            <a:r>
              <a:rPr lang="ru-RU" sz="1200" b="1" baseline="30000" dirty="0" smtClean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</a:t>
            </a: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- значение 2  должно согласовываться с требованием по температуре  хрупкости  по </a:t>
            </a:r>
            <a:r>
              <a:rPr lang="ru-RU" sz="1200" b="1" dirty="0" err="1" smtClean="0">
                <a:latin typeface="Arial" pitchFamily="34" charset="0"/>
                <a:ea typeface="Times New Roman" pitchFamily="18" charset="0"/>
              </a:rPr>
              <a:t>Фраасу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или индексом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               </a:t>
            </a:r>
            <a:r>
              <a:rPr lang="ru-RU" sz="1200" b="1" dirty="0" err="1" smtClean="0">
                <a:latin typeface="Arial" pitchFamily="34" charset="0"/>
                <a:ea typeface="Times New Roman" pitchFamily="18" charset="0"/>
              </a:rPr>
              <a:t>пенетрации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 исходного битума</a:t>
            </a:r>
            <a:r>
              <a:rPr kumimoji="0" lang="ru-RU" sz="1200" b="1" i="0" u="none" cap="none" normalizeH="0" baseline="30000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kumimoji="0" lang="ru-RU" sz="1200" b="1" i="0" u="none" cap="none" normalizeH="0" baseline="3000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          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1200" b="1" baseline="30000" dirty="0" smtClean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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изменение массы может быть как положительным, так и отрицательным</a:t>
            </a:r>
            <a:endParaRPr kumimoji="0" lang="ru-RU" sz="12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>EN</a:t>
            </a:r>
            <a:r>
              <a:rPr lang="ru-RU" sz="1800" b="1" dirty="0" smtClean="0"/>
              <a:t> 12591:2009  Классификация дорожных битумов </a:t>
            </a:r>
            <a:br>
              <a:rPr lang="ru-RU" sz="1800" b="1" dirty="0" smtClean="0"/>
            </a:br>
            <a:r>
              <a:rPr lang="ru-RU" sz="1800" b="1" dirty="0" smtClean="0"/>
              <a:t>с «</a:t>
            </a:r>
            <a:r>
              <a:rPr lang="ru-RU" sz="1800" b="1" dirty="0" err="1" smtClean="0"/>
              <a:t>пенетрацей</a:t>
            </a:r>
            <a:r>
              <a:rPr lang="ru-RU" sz="1800" b="1" dirty="0" smtClean="0"/>
              <a:t> при 25°С»  в диапазоне от 20 </a:t>
            </a:r>
            <a:r>
              <a:rPr lang="ru-RU" sz="1800" b="1" dirty="0" err="1" smtClean="0"/>
              <a:t>х</a:t>
            </a:r>
            <a:r>
              <a:rPr lang="ru-RU" sz="1800" b="1" dirty="0" smtClean="0"/>
              <a:t> 0,1мм  до 220 </a:t>
            </a:r>
            <a:r>
              <a:rPr lang="ru-RU" sz="1800" b="1" dirty="0" err="1" smtClean="0"/>
              <a:t>х</a:t>
            </a:r>
            <a:r>
              <a:rPr lang="ru-RU" sz="1800" b="1" dirty="0" smtClean="0"/>
              <a:t> 0,1мм. </a:t>
            </a:r>
            <a:br>
              <a:rPr lang="ru-RU" sz="1800" b="1" dirty="0" smtClean="0"/>
            </a:br>
            <a:r>
              <a:rPr lang="ru-RU" sz="1800" b="1" u="sng" dirty="0" smtClean="0"/>
              <a:t> Свойства, определяемые региональными требованиями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58202" cy="3994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714380"/>
                <a:gridCol w="714380"/>
                <a:gridCol w="714380"/>
                <a:gridCol w="785818"/>
                <a:gridCol w="785818"/>
                <a:gridCol w="857256"/>
                <a:gridCol w="857256"/>
                <a:gridCol w="757212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</a:p>
                  </a:txBody>
                  <a:tcPr marL="68580" marR="68580" marT="0" marB="0"/>
                </a:tc>
              </a:tr>
              <a:tr h="9832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Индекс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r>
                        <a:rPr lang="ru-RU" sz="14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-1,5  до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65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при 60°С,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440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260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225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175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145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90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55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30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44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-10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-12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-15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88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135°С,  мм</a:t>
                      </a:r>
                      <a:r>
                        <a:rPr lang="ru-RU" sz="1400" b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/с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530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400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370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325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295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175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135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НН</a:t>
                      </a:r>
                      <a:r>
                        <a:rPr lang="ru-RU" sz="12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5715016"/>
            <a:ext cx="8860311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1200" dirty="0" smtClean="0">
                <a:latin typeface="Arial" pitchFamily="34" charset="0"/>
                <a:ea typeface="Times New Roman" pitchFamily="18" charset="0"/>
                <a:sym typeface="Symbol"/>
              </a:rPr>
              <a:t> </a:t>
            </a: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- 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значение 2  должно согласовываться с требованием по температуре  хрупкости  по </a:t>
            </a:r>
            <a:r>
              <a:rPr lang="ru-RU" sz="1200" b="1" dirty="0" err="1" smtClean="0">
                <a:latin typeface="Arial" pitchFamily="34" charset="0"/>
                <a:ea typeface="Times New Roman" pitchFamily="18" charset="0"/>
              </a:rPr>
              <a:t>Фраасу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или индексом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         </a:t>
            </a:r>
            <a:r>
              <a:rPr lang="ru-RU" sz="1200" b="1" dirty="0" err="1" smtClean="0">
                <a:latin typeface="Arial" pitchFamily="34" charset="0"/>
                <a:ea typeface="Times New Roman" pitchFamily="18" charset="0"/>
              </a:rPr>
              <a:t>пенетрации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</a:rPr>
              <a:t>  исходного битума</a:t>
            </a:r>
            <a:r>
              <a:rPr lang="ru-RU" sz="12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lang="ru-RU" sz="1200" b="1" baseline="30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11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sym typeface="Symbol"/>
              </a:rPr>
              <a:t>     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не нормируется в случае отсутствия региональных требований</a:t>
            </a:r>
            <a:endParaRPr kumimoji="0" lang="ru-RU" sz="12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en-US" sz="1800" b="1" dirty="0" smtClean="0">
                <a:latin typeface="Times New Roman"/>
                <a:ea typeface="Times New Roman"/>
                <a:cs typeface="Times New Roman"/>
              </a:rPr>
              <a:t>SFS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1800" b="1" dirty="0" smtClean="0">
                <a:latin typeface="Times New Roman"/>
                <a:ea typeface="Times New Roman"/>
                <a:cs typeface="Times New Roman"/>
              </a:rPr>
              <a:t>EN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dirty="0" smtClean="0"/>
              <a:t>12591:2009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 Финские н</a:t>
            </a:r>
            <a:r>
              <a:rPr lang="ru-RU" sz="1800" b="1" dirty="0" smtClean="0"/>
              <a:t>ормативные требования  к дорожному битуму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2088"/>
          <a:ext cx="8147130" cy="449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1013002"/>
                <a:gridCol w="776146"/>
                <a:gridCol w="714380"/>
                <a:gridCol w="785818"/>
                <a:gridCol w="857256"/>
                <a:gridCol w="857256"/>
              </a:tblGrid>
              <a:tr h="306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20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35/50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50/70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70/100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100/150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160/220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0,1мм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20 - 30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35 - 50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50 - 70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70 - 100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100 - 150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160 - 220</a:t>
                      </a:r>
                    </a:p>
                  </a:txBody>
                  <a:tcPr marL="68580" marR="68580" marT="0" marB="0"/>
                </a:tc>
              </a:tr>
              <a:tr h="3095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55,0-63,0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50 -58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46 - 54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43 - 51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39 - 37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35 - 43</a:t>
                      </a:r>
                    </a:p>
                  </a:txBody>
                  <a:tcPr marL="68580" marR="68580" marT="0" marB="0"/>
                </a:tc>
              </a:tr>
              <a:tr h="25642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при 60°С, П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.с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440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225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145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90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55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30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28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при 135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С,  мм</a:t>
                      </a:r>
                      <a:r>
                        <a:rPr lang="ru-RU" sz="1400" b="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/с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530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370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135</a:t>
                      </a:r>
                    </a:p>
                  </a:txBody>
                  <a:tcPr marL="68580" marR="68580" marT="0" marB="0"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-8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-15</a:t>
                      </a:r>
                    </a:p>
                  </a:txBody>
                  <a:tcPr marL="68580" marR="68580" marT="0" marB="0"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220</a:t>
                      </a:r>
                    </a:p>
                  </a:txBody>
                  <a:tcPr marL="68580" marR="68580" marT="0" marB="0"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толуоле,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масс.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99,0</a:t>
                      </a:r>
                    </a:p>
                  </a:txBody>
                  <a:tcPr marL="68580" marR="68580" marT="0" marB="0"/>
                </a:tc>
              </a:tr>
              <a:tr h="318514"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 по методике 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SFS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12 607-1</a:t>
                      </a:r>
                      <a:r>
                        <a:rPr lang="ru-RU" sz="1400" b="1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800" b="1" u="sng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 потеря массы, ±%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1,0</a:t>
                      </a:r>
                    </a:p>
                  </a:txBody>
                  <a:tcPr marL="68580" marR="68580" marT="0" marB="0"/>
                </a:tc>
              </a:tr>
              <a:tr h="318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 остаточная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37</a:t>
                      </a:r>
                    </a:p>
                  </a:txBody>
                  <a:tcPr marL="68580" marR="68580" marT="0" marB="0"/>
                </a:tc>
              </a:tr>
              <a:tr h="3260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-изменение температуры </a:t>
                      </a: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размягчения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ГОСТ  22245 , в отличие от зарубежных стандартов: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</a:rPr>
              <a:t>не предусматривает:</a:t>
            </a:r>
            <a:endParaRPr lang="ru-RU" sz="1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00" b="1" dirty="0" smtClean="0"/>
              <a:t>    • проведение   испытаний    на    прогрев    битума в тонкой пленке, имитирующей  негативное </a:t>
            </a:r>
          </a:p>
          <a:p>
            <a:pPr>
              <a:buNone/>
            </a:pPr>
            <a:r>
              <a:rPr lang="ru-RU" sz="1600" b="1" dirty="0" smtClean="0"/>
              <a:t>      воздействие   на    пленку    вяжущего      кислорода       воздуха    при    высокой   температуре</a:t>
            </a:r>
          </a:p>
          <a:p>
            <a:pPr>
              <a:buNone/>
            </a:pPr>
            <a:r>
              <a:rPr lang="ru-RU" sz="1600" b="1" dirty="0" smtClean="0"/>
              <a:t>      приготовления     горячих     асфальтобетонных   смесей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  </a:t>
            </a:r>
            <a:r>
              <a:rPr lang="ru-RU" sz="1600" b="1" dirty="0" smtClean="0"/>
              <a:t>•</a:t>
            </a:r>
            <a:r>
              <a:rPr lang="en-US" sz="1600" b="1" dirty="0" smtClean="0"/>
              <a:t> </a:t>
            </a:r>
            <a:r>
              <a:rPr lang="ru-RU" sz="1600" b="1" dirty="0" smtClean="0"/>
              <a:t>регламентацию </a:t>
            </a:r>
            <a:r>
              <a:rPr lang="en-US" sz="1600" b="1" dirty="0" smtClean="0"/>
              <a:t>   </a:t>
            </a:r>
            <a:r>
              <a:rPr lang="ru-RU" sz="1600" b="1" dirty="0" smtClean="0"/>
              <a:t>значений</a:t>
            </a:r>
            <a:r>
              <a:rPr lang="en-US" sz="1600" b="1" dirty="0" smtClean="0"/>
              <a:t>    </a:t>
            </a:r>
            <a:r>
              <a:rPr lang="ru-RU" sz="1600" b="1" dirty="0" smtClean="0"/>
              <a:t>показателей </a:t>
            </a:r>
            <a:r>
              <a:rPr lang="en-US" sz="1600" b="1" dirty="0" smtClean="0"/>
              <a:t>   </a:t>
            </a:r>
            <a:r>
              <a:rPr lang="ru-RU" sz="1600" b="1" dirty="0" smtClean="0"/>
              <a:t>физико-механических </a:t>
            </a:r>
            <a:r>
              <a:rPr lang="en-US" sz="1600" b="1" dirty="0" smtClean="0"/>
              <a:t>  </a:t>
            </a:r>
            <a:r>
              <a:rPr lang="ru-RU" sz="1600" b="1" dirty="0" smtClean="0"/>
              <a:t>свойств </a:t>
            </a:r>
            <a:r>
              <a:rPr lang="en-US" sz="1600" b="1" dirty="0" smtClean="0"/>
              <a:t>    </a:t>
            </a:r>
            <a:r>
              <a:rPr lang="ru-RU" sz="1600" b="1" dirty="0" smtClean="0"/>
              <a:t>битума </a:t>
            </a:r>
            <a:r>
              <a:rPr lang="en-US" sz="1600" b="1" dirty="0" smtClean="0"/>
              <a:t>    </a:t>
            </a:r>
            <a:r>
              <a:rPr lang="ru-RU" sz="1600" b="1" dirty="0" smtClean="0"/>
              <a:t>после</a:t>
            </a:r>
            <a:r>
              <a:rPr lang="en-US" sz="1600" b="1" dirty="0" smtClean="0"/>
              <a:t> </a:t>
            </a:r>
          </a:p>
          <a:p>
            <a:pPr>
              <a:buNone/>
            </a:pPr>
            <a:r>
              <a:rPr lang="en-US" sz="1600" b="1" dirty="0" smtClean="0"/>
              <a:t>      </a:t>
            </a:r>
            <a:r>
              <a:rPr lang="ru-RU" sz="1600" b="1" dirty="0" smtClean="0"/>
              <a:t>термообработки;</a:t>
            </a:r>
          </a:p>
          <a:p>
            <a:pPr>
              <a:buNone/>
            </a:pPr>
            <a:r>
              <a:rPr lang="ru-RU" sz="1600" b="1" dirty="0" smtClean="0"/>
              <a:t> </a:t>
            </a:r>
            <a:r>
              <a:rPr lang="en-US" sz="1600" b="1" dirty="0" smtClean="0"/>
              <a:t>  </a:t>
            </a:r>
            <a:r>
              <a:rPr lang="ru-RU" sz="1600" b="1" dirty="0" smtClean="0"/>
              <a:t>• регламентацию      значений      показателей      вязкости:      </a:t>
            </a:r>
            <a:r>
              <a:rPr lang="ru-RU" sz="1600" b="1" u="sng" dirty="0" smtClean="0"/>
              <a:t>кинематической        при       135°С</a:t>
            </a:r>
            <a:r>
              <a:rPr lang="ru-RU" sz="1600" b="1" dirty="0" smtClean="0"/>
              <a:t>, </a:t>
            </a:r>
          </a:p>
          <a:p>
            <a:pPr>
              <a:buNone/>
            </a:pPr>
            <a:r>
              <a:rPr lang="ru-RU" sz="1600" b="1" dirty="0" smtClean="0"/>
              <a:t>      определяющей  технологические     свойства   битума  на  стадии  смешения  с  минеральным</a:t>
            </a:r>
          </a:p>
          <a:p>
            <a:pPr>
              <a:buNone/>
            </a:pPr>
            <a:r>
              <a:rPr lang="ru-RU" sz="1600" b="1" dirty="0" smtClean="0"/>
              <a:t>      материалом ,     и    </a:t>
            </a:r>
            <a:r>
              <a:rPr lang="ru-RU" sz="1600" b="1" u="sng" dirty="0" smtClean="0"/>
              <a:t>динамической     при    60°С</a:t>
            </a:r>
            <a:r>
              <a:rPr lang="ru-RU" sz="1600" b="1" dirty="0" smtClean="0"/>
              <a:t>,       обусловливающей       </a:t>
            </a:r>
            <a:r>
              <a:rPr lang="ru-RU" sz="1600" b="1" dirty="0" err="1" smtClean="0"/>
              <a:t>сдвигоустойчивость</a:t>
            </a:r>
            <a:endParaRPr lang="ru-RU" sz="1600" b="1" dirty="0" smtClean="0"/>
          </a:p>
          <a:p>
            <a:pPr>
              <a:buNone/>
            </a:pPr>
            <a:r>
              <a:rPr lang="ru-RU" sz="1600" b="1" dirty="0" smtClean="0"/>
              <a:t>      асфальтобетонного покрытия;</a:t>
            </a:r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600" dirty="0" smtClean="0"/>
              <a:t>   </a:t>
            </a:r>
            <a:r>
              <a:rPr lang="ru-RU" sz="1600" b="1" dirty="0" smtClean="0">
                <a:solidFill>
                  <a:srgbClr val="FF0000"/>
                </a:solidFill>
              </a:rPr>
              <a:t>регламентирует:</a:t>
            </a:r>
          </a:p>
          <a:p>
            <a:pPr>
              <a:buNone/>
            </a:pPr>
            <a:r>
              <a:rPr lang="ru-RU" sz="1600" b="1" dirty="0" smtClean="0"/>
              <a:t> </a:t>
            </a:r>
            <a:r>
              <a:rPr lang="en-US" sz="1600" b="1" dirty="0" smtClean="0"/>
              <a:t> </a:t>
            </a:r>
            <a:r>
              <a:rPr lang="ru-RU" sz="1600" b="1" dirty="0" smtClean="0"/>
              <a:t>• низкие      значения       показателя         «растяжимость     при      25°С»,       обусловливающего </a:t>
            </a:r>
          </a:p>
          <a:p>
            <a:pPr>
              <a:buNone/>
            </a:pPr>
            <a:r>
              <a:rPr lang="ru-RU" sz="1600" b="1" dirty="0" smtClean="0"/>
              <a:t>     </a:t>
            </a:r>
            <a:r>
              <a:rPr lang="ru-RU" sz="1600" b="1" dirty="0" err="1" smtClean="0"/>
              <a:t>деформативную</a:t>
            </a:r>
            <a:r>
              <a:rPr lang="ru-RU" sz="1600" b="1" dirty="0" smtClean="0"/>
              <a:t>    способность   асфальтобетонного  покрытия;</a:t>
            </a:r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ru-RU" sz="1600" b="1" dirty="0" smtClean="0"/>
              <a:t> • показатель  сцепления битума с эталонным материалом – мрамором, высокая </a:t>
            </a:r>
            <a:r>
              <a:rPr lang="ru-RU" sz="1600" b="1" dirty="0" err="1" smtClean="0"/>
              <a:t>адгезионная</a:t>
            </a:r>
            <a:r>
              <a:rPr lang="ru-RU" sz="1600" b="1" dirty="0" smtClean="0"/>
              <a:t> </a:t>
            </a:r>
          </a:p>
          <a:p>
            <a:pPr>
              <a:buNone/>
            </a:pPr>
            <a:r>
              <a:rPr lang="ru-RU" sz="1600" b="1" dirty="0" smtClean="0"/>
              <a:t>     способность нефтяных битумов к которому предопределена  их химической природой;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 </a:t>
            </a:r>
            <a:r>
              <a:rPr lang="ru-RU" sz="1600" b="1" dirty="0" smtClean="0"/>
              <a:t>•</a:t>
            </a:r>
            <a:r>
              <a:rPr lang="en-US" sz="1600" b="1" dirty="0" smtClean="0"/>
              <a:t> </a:t>
            </a:r>
            <a:r>
              <a:rPr lang="ru-RU" sz="1600" b="1" dirty="0" smtClean="0"/>
              <a:t>значения показателей:  «глубина проникания иглы при 0°С» и  «растяжимость при 0°С»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Проект ГОСТ  Р на битумы дорожные улучшенные   (2001г.)</a:t>
            </a: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2"/>
          <a:ext cx="8572560" cy="55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450"/>
                <a:gridCol w="2217555"/>
                <a:gridCol w="2217555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Показатель</a:t>
                      </a:r>
                      <a:endParaRPr lang="ru-RU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Требование к битуму дорожному улучшенному марки: </a:t>
                      </a:r>
                      <a:endParaRPr lang="ru-RU" sz="14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</a:tr>
              <a:tr h="335922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БНД 70/90</a:t>
                      </a:r>
                      <a:endParaRPr lang="ru-RU" sz="14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БНД 90/110</a:t>
                      </a:r>
                      <a:endParaRPr lang="ru-RU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2726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Температура размягчения. 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ym typeface="Symbol"/>
                        </a:rPr>
                        <a:t> 47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ym typeface="Symbol"/>
                        </a:rPr>
                        <a:t> 45</a:t>
                      </a:r>
                      <a:endParaRPr lang="ru-RU" sz="1400" b="0" dirty="0" smtClean="0"/>
                    </a:p>
                  </a:txBody>
                  <a:tcPr/>
                </a:tc>
              </a:tr>
              <a:tr h="335922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Температура хрупкости, 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≤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≤</a:t>
                      </a:r>
                      <a:endParaRPr lang="ru-RU" sz="1400" b="0" dirty="0"/>
                    </a:p>
                  </a:txBody>
                  <a:tcPr/>
                </a:tc>
              </a:tr>
              <a:tr h="571067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Глубина проникания иглы ,</a:t>
                      </a:r>
                      <a:r>
                        <a:rPr lang="ru-RU" sz="1400" b="0" baseline="0" dirty="0" smtClean="0"/>
                        <a:t> 0,1мм, при:                25°С</a:t>
                      </a:r>
                    </a:p>
                    <a:p>
                      <a:pPr algn="l"/>
                      <a:r>
                        <a:rPr lang="ru-RU" sz="1400" b="0" baseline="0" dirty="0" smtClean="0"/>
                        <a:t>                                                                                             0°С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70-90</a:t>
                      </a:r>
                    </a:p>
                    <a:p>
                      <a:pPr algn="ctr"/>
                      <a:r>
                        <a:rPr lang="ru-RU" sz="1400" b="0" dirty="0" smtClean="0"/>
                        <a:t>Не менее 22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91-110</a:t>
                      </a:r>
                    </a:p>
                    <a:p>
                      <a:pPr algn="ctr"/>
                      <a:r>
                        <a:rPr lang="ru-RU" sz="1400" b="0" dirty="0" smtClean="0"/>
                        <a:t>Не менее 28</a:t>
                      </a:r>
                      <a:endParaRPr lang="ru-RU" sz="1400" b="0" dirty="0"/>
                    </a:p>
                  </a:txBody>
                  <a:tcPr/>
                </a:tc>
              </a:tr>
              <a:tr h="571067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Растяжимость ,</a:t>
                      </a:r>
                      <a:r>
                        <a:rPr lang="ru-RU" sz="1400" b="0" baseline="0" dirty="0" smtClean="0"/>
                        <a:t> см, при:                                             25°С</a:t>
                      </a:r>
                    </a:p>
                    <a:p>
                      <a:pPr algn="l"/>
                      <a:r>
                        <a:rPr lang="ru-RU" sz="1400" b="0" baseline="0" dirty="0" smtClean="0"/>
                        <a:t>                                                                                             0°С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 менее 58</a:t>
                      </a:r>
                    </a:p>
                    <a:p>
                      <a:pPr algn="ctr"/>
                      <a:r>
                        <a:rPr lang="ru-RU" sz="1400" b="0" dirty="0" smtClean="0"/>
                        <a:t>Не менее 3,5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 менее 65</a:t>
                      </a:r>
                    </a:p>
                    <a:p>
                      <a:pPr algn="ctr"/>
                      <a:r>
                        <a:rPr lang="ru-RU" sz="1400" b="0" dirty="0" smtClean="0"/>
                        <a:t>Не менее 4,0</a:t>
                      </a:r>
                      <a:endParaRPr lang="ru-RU" sz="1400" b="0" dirty="0"/>
                    </a:p>
                  </a:txBody>
                  <a:tcPr/>
                </a:tc>
              </a:tr>
              <a:tr h="335922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Температура вспышки, 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ym typeface="Symbol"/>
                        </a:rPr>
                        <a:t> 230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ym typeface="Symbol"/>
                        </a:rPr>
                        <a:t> 230</a:t>
                      </a:r>
                      <a:endParaRPr lang="ru-RU" sz="1400" b="0" dirty="0"/>
                    </a:p>
                  </a:txBody>
                  <a:tcPr/>
                </a:tc>
              </a:tr>
              <a:tr h="571067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Изменение температуры размягчения после</a:t>
                      </a:r>
                      <a:r>
                        <a:rPr lang="ru-RU" sz="1400" b="0" baseline="0" dirty="0" smtClean="0"/>
                        <a:t> прогрева, °С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≤ 5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≤ 5</a:t>
                      </a:r>
                      <a:endParaRPr lang="ru-RU" sz="1400" b="0" dirty="0"/>
                    </a:p>
                  </a:txBody>
                  <a:tcPr/>
                </a:tc>
              </a:tr>
              <a:tr h="335922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Индекс </a:t>
                      </a:r>
                      <a:r>
                        <a:rPr lang="ru-RU" sz="1400" b="0" dirty="0" err="1" smtClean="0"/>
                        <a:t>пенетрации</a:t>
                      </a:r>
                      <a:endParaRPr lang="ru-RU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От минус 1,0 до плюс</a:t>
                      </a:r>
                      <a:r>
                        <a:rPr lang="ru-RU" sz="1400" b="0" baseline="0" dirty="0" smtClean="0"/>
                        <a:t> 1,0</a:t>
                      </a:r>
                      <a:endParaRPr lang="ru-RU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571067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Содержание </a:t>
                      </a:r>
                      <a:r>
                        <a:rPr lang="ru-RU" sz="1400" b="0" dirty="0" err="1" smtClean="0"/>
                        <a:t>водорастворимых</a:t>
                      </a:r>
                      <a:r>
                        <a:rPr lang="ru-RU" sz="1400" b="0" dirty="0" smtClean="0"/>
                        <a:t> соединений, </a:t>
                      </a:r>
                    </a:p>
                    <a:p>
                      <a:pPr algn="l"/>
                      <a:r>
                        <a:rPr lang="ru-RU" sz="1400" b="0" dirty="0" smtClean="0"/>
                        <a:t>% масс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FF0000"/>
                          </a:solidFill>
                        </a:rPr>
                        <a:t>≤ 0,3</a:t>
                      </a:r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FF0000"/>
                          </a:solidFill>
                        </a:rPr>
                        <a:t>≤0,3</a:t>
                      </a:r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5922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Сцепление с мрамором или</a:t>
                      </a:r>
                      <a:r>
                        <a:rPr lang="ru-RU" sz="1400" b="0" baseline="0" dirty="0" smtClean="0"/>
                        <a:t> песком</a:t>
                      </a:r>
                      <a:endParaRPr lang="ru-RU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FF0000"/>
                          </a:solidFill>
                        </a:rPr>
                        <a:t>Выдерживает</a:t>
                      </a: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</a:rPr>
                        <a:t> по контрольному образцу №2</a:t>
                      </a:r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326866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Сцепление с реально применяемыми материалами</a:t>
                      </a:r>
                      <a:endParaRPr lang="ru-RU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</a:rPr>
                        <a:t>Выдерживает</a:t>
                      </a: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</a:rPr>
                        <a:t> по контрольному образцу №2</a:t>
                      </a:r>
                      <a:endParaRPr lang="ru-RU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367446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Растворимость, % масс, не менее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99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99</a:t>
                      </a:r>
                      <a:endParaRPr lang="ru-RU" sz="14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/>
              <a:t>Перечень показателей физико-механических свойств дорожных битумов улучшенного качества, регламентируемых нормативными документами, разработанными российскими производителями за последние 20 лет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1"/>
          <a:ext cx="8229600" cy="535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785818"/>
                <a:gridCol w="1143008"/>
                <a:gridCol w="1428760"/>
                <a:gridCol w="1100126"/>
                <a:gridCol w="1371600"/>
              </a:tblGrid>
              <a:tr h="10001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БНД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ГОСТ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22245-90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БНД - 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ТУ 0256-001-50945912-2002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Ярославль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БНД - 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ТУ 0256-003-13917007-2006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г. Кстово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Нижегородской области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БДУ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ТУ38.1011356-91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г. Ухта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БДУС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ТУ 0256-096-00151807-97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г. Кириши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Ленинградской области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 при:                                            25ºС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0ºС                                                                                                            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 по кольцу и шару,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ºС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Растяжимость, см,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при: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25ºС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0ºС                     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Температура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хрупкости,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ºС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ºС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температуры размягчения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прогрева*,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ºС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7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Индекс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Сцепление с мрамором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135ºС, мм</a:t>
                      </a:r>
                      <a:r>
                        <a:rPr lang="ru-RU" sz="12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/с,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664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 по методике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1754-98: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Изменение массы, % масс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25ºС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% от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перв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величины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237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Растяжимость при 25ºС,  см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ºС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Результаты   испытаний  на  соответствие   требованиям   ГОСТ 22245-90   </a:t>
            </a:r>
            <a:br>
              <a:rPr lang="ru-RU" sz="2000" b="1" dirty="0" smtClean="0"/>
            </a:br>
            <a:r>
              <a:rPr lang="ru-RU" sz="2000" b="1" dirty="0" smtClean="0"/>
              <a:t>   битума марки  </a:t>
            </a:r>
            <a:r>
              <a:rPr lang="ru-RU" sz="2000" b="1" u="sng" dirty="0" smtClean="0"/>
              <a:t>БНД 60/90 </a:t>
            </a:r>
            <a:r>
              <a:rPr lang="ru-RU" sz="2000" b="1" dirty="0" smtClean="0"/>
              <a:t>в пробах, отобранных из промышленных партий товарной продукции </a:t>
            </a:r>
            <a:r>
              <a:rPr lang="ru-RU" sz="2000" b="1" u="sng" dirty="0" smtClean="0"/>
              <a:t>разных производителей  </a:t>
            </a:r>
            <a:r>
              <a:rPr lang="ru-RU" sz="2000" b="1" dirty="0" smtClean="0"/>
              <a:t>в 2010г.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358251" cy="5192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71504"/>
                <a:gridCol w="571504"/>
                <a:gridCol w="642942"/>
                <a:gridCol w="785818"/>
                <a:gridCol w="714380"/>
                <a:gridCol w="571504"/>
                <a:gridCol w="714380"/>
                <a:gridCol w="1000132"/>
                <a:gridCol w="928694"/>
                <a:gridCol w="1357327"/>
              </a:tblGrid>
              <a:tr h="46672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0,1мм, при: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разм.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см, при: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000" baseline="-25000">
                          <a:latin typeface="Times New Roman"/>
                          <a:ea typeface="Times New Roman"/>
                          <a:cs typeface="Times New Roman"/>
                        </a:rPr>
                        <a:t>хр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0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всп</a:t>
                      </a:r>
                      <a:r>
                        <a:rPr lang="ru-RU" sz="10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900" baseline="-25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разм</a:t>
                      </a:r>
                      <a:r>
                        <a:rPr lang="ru-RU" sz="9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прогрева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°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цепление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мрамором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Индекс</a:t>
                      </a:r>
                      <a:r>
                        <a:rPr lang="ru-RU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Изготовитель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61-90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20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47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55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выше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ниже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Не более 5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Выдерживает по</a:t>
                      </a:r>
                      <a:r>
                        <a:rPr lang="ru-RU" sz="1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контр.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образцу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№2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-1,0 до +1,0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Требования</a:t>
                      </a:r>
                      <a:r>
                        <a:rPr lang="ru-RU" sz="1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ГОСТ 22245-90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Сызранский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НПЗ»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ОАО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8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«Рязанская</a:t>
                      </a:r>
                      <a:endParaRPr lang="ru-RU" sz="1000" b="1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нефте</a:t>
                      </a:r>
                      <a:r>
                        <a:rPr lang="ru-RU" sz="1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7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перерабатывающая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-16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компания»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ОАО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Лукойл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4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Нижегороднефтеорг-синтез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ООО «ТАИФ-НК»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+0,7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Славнефть-ЯНОС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-1,3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ОАО «</a:t>
                      </a:r>
                      <a:r>
                        <a:rPr lang="ru-RU" sz="10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Новойл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012 год\Конференция Газпрома 30.03.12г\СТО тит.BMP"/>
          <p:cNvPicPr>
            <a:picLocks noChangeAspect="1" noChangeArrowheads="1"/>
          </p:cNvPicPr>
          <p:nvPr/>
        </p:nvPicPr>
        <p:blipFill>
          <a:blip r:embed="rId3" cstate="print">
            <a:lum bright="9000" contrast="6000"/>
          </a:blip>
          <a:srcRect/>
          <a:stretch>
            <a:fillRect/>
          </a:stretch>
        </p:blipFill>
        <p:spPr bwMode="auto">
          <a:xfrm>
            <a:off x="2555776" y="332656"/>
            <a:ext cx="5040560" cy="6148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Результаты  испытаний на соответствие требованиям ГОСТ 22245-90 битума марки  </a:t>
            </a:r>
            <a:r>
              <a:rPr lang="ru-RU" sz="2000" b="1" u="sng" dirty="0" smtClean="0"/>
              <a:t>БНД 60/90 </a:t>
            </a:r>
            <a:r>
              <a:rPr lang="ru-RU" sz="2000" b="1" dirty="0" smtClean="0"/>
              <a:t>в пробах, отобранных из промышленных партий товарной продукции </a:t>
            </a:r>
            <a:r>
              <a:rPr lang="ru-RU" sz="2000" b="1" u="sng" dirty="0" smtClean="0"/>
              <a:t>ОАО «Московский НПЗ» </a:t>
            </a:r>
            <a:r>
              <a:rPr lang="ru-RU" sz="2000" b="1" dirty="0" smtClean="0"/>
              <a:t>в 2010г. 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4"/>
          <a:ext cx="8258200" cy="5584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/>
                <a:gridCol w="857256"/>
                <a:gridCol w="857256"/>
                <a:gridCol w="785818"/>
                <a:gridCol w="785818"/>
                <a:gridCol w="785818"/>
                <a:gridCol w="928694"/>
                <a:gridCol w="920124"/>
                <a:gridCol w="825820"/>
                <a:gridCol w="825820"/>
              </a:tblGrid>
              <a:tr h="93602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0,1мм, при: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4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разм</a:t>
                      </a:r>
                      <a:r>
                        <a:rPr lang="ru-RU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см, при: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хр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всп.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разм</a:t>
                      </a:r>
                      <a:r>
                        <a:rPr lang="ru-RU" sz="12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прогрева,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Сцеплене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мрамо-ром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Индекс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пенет-рации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61-90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менее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менее 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менее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выше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ниже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 более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Выдержив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. по образцу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-1,0 до +1,0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+0,1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Гарант.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+0,1</a:t>
                      </a:r>
                    </a:p>
                  </a:txBody>
                  <a:tcPr marL="68580" marR="68580" marT="0" marB="0"/>
                </a:tc>
              </a:tr>
              <a:tr h="40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Результаты испытаний на соответствие требованиям ГОСТ 22245-90 битума нефтяного дорожного улучшенного из </a:t>
            </a:r>
            <a:r>
              <a:rPr lang="ru-RU" sz="1800" b="1" dirty="0" err="1" smtClean="0"/>
              <a:t>западно-сибирских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нефтей</a:t>
            </a: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>марки </a:t>
            </a:r>
            <a:r>
              <a:rPr lang="ru-RU" sz="1800" b="1" u="sng" dirty="0" smtClean="0"/>
              <a:t>БДУС 70/100 </a:t>
            </a:r>
            <a:r>
              <a:rPr lang="ru-RU" sz="1800" b="1" dirty="0" smtClean="0"/>
              <a:t>в пробах, отобранных из промышленных партий товарной продукции </a:t>
            </a:r>
            <a:r>
              <a:rPr lang="ru-RU" sz="1800" b="1" u="sng" dirty="0" smtClean="0"/>
              <a:t>ООО «КИНЕФ» </a:t>
            </a:r>
            <a:r>
              <a:rPr lang="ru-RU" sz="1800" b="1" dirty="0" smtClean="0"/>
              <a:t>в 2010г.</a:t>
            </a:r>
            <a:br>
              <a:rPr lang="ru-RU" sz="1800" b="1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58200" cy="4144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785818"/>
                <a:gridCol w="785818"/>
                <a:gridCol w="785818"/>
                <a:gridCol w="785818"/>
                <a:gridCol w="642942"/>
                <a:gridCol w="742984"/>
                <a:gridCol w="1000132"/>
                <a:gridCol w="1114404"/>
                <a:gridCol w="1000128"/>
              </a:tblGrid>
              <a:tr h="5715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0,1мм, при: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разм.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Растяжимость,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см, при: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хр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всп</a:t>
                      </a:r>
                      <a:r>
                        <a:rPr lang="ru-RU" sz="12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разм</a:t>
                      </a:r>
                      <a:r>
                        <a:rPr lang="ru-RU" sz="12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прогрева,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Сцепление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 мрамором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Индекс пенетрации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61-90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менее 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менее 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менее 55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выше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ниже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более 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Выдерживает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по образцу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-1,0 до +1,0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Результаты  испытаний  на  соответствие  требований    ГОСТ 22245-90    </a:t>
            </a:r>
            <a:br>
              <a:rPr lang="ru-RU" sz="2000" b="1" dirty="0" smtClean="0"/>
            </a:br>
            <a:r>
              <a:rPr lang="ru-RU" sz="2000" b="1" dirty="0" smtClean="0"/>
              <a:t>битума   нефтяного  дорожного   улучшенного   марки </a:t>
            </a:r>
            <a:r>
              <a:rPr lang="ru-RU" sz="2000" b="1" u="sng" dirty="0" smtClean="0"/>
              <a:t>БДУ 70/100 </a:t>
            </a:r>
            <a:r>
              <a:rPr lang="ru-RU" sz="2000" b="1" dirty="0" smtClean="0"/>
              <a:t>в пробах,</a:t>
            </a:r>
            <a:br>
              <a:rPr lang="ru-RU" sz="2000" b="1" dirty="0" smtClean="0"/>
            </a:br>
            <a:r>
              <a:rPr lang="ru-RU" sz="2000" b="1" dirty="0" smtClean="0"/>
              <a:t> отобранных из промышленных партий товарной продукции </a:t>
            </a:r>
            <a:br>
              <a:rPr lang="ru-RU" sz="2000" b="1" dirty="0" smtClean="0"/>
            </a:br>
            <a:r>
              <a:rPr lang="ru-RU" sz="2000" b="1" u="sng" dirty="0" smtClean="0"/>
              <a:t>ООО «</a:t>
            </a:r>
            <a:r>
              <a:rPr lang="ru-RU" sz="2000" b="1" u="sng" dirty="0" err="1" smtClean="0"/>
              <a:t>ЛУКОЙЛ-Ухтанефтепереработка</a:t>
            </a:r>
            <a:r>
              <a:rPr lang="ru-RU" sz="2000" b="1" u="sng" dirty="0" smtClean="0"/>
              <a:t>» </a:t>
            </a:r>
            <a:r>
              <a:rPr lang="ru-RU" sz="2000" b="1" dirty="0" smtClean="0"/>
              <a:t>в 2010г.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3571"/>
          <a:ext cx="8229600" cy="4939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642942"/>
                <a:gridCol w="714380"/>
                <a:gridCol w="714380"/>
                <a:gridCol w="785818"/>
                <a:gridCol w="785818"/>
                <a:gridCol w="857256"/>
                <a:gridCol w="1000132"/>
                <a:gridCol w="1214446"/>
                <a:gridCol w="971528"/>
              </a:tblGrid>
              <a:tr h="72624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0,1мм, при: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разм.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Растяжимость,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см, при: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хр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всп.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Изменение Т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разм.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после прогрева,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Сцепление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 мрамором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Индекс пенетрации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4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61-90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менее 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55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выше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ниже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более 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Выдерживает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по образцу №2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-1,0 до +1,0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-21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5,9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30-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-21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300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30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Контр. обр. №2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-0,6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Результаты  </a:t>
            </a:r>
            <a:r>
              <a:rPr lang="ru-RU" sz="2000" b="1" u="sng" dirty="0" smtClean="0"/>
              <a:t>дополнительных   испытаний   </a:t>
            </a:r>
            <a:r>
              <a:rPr lang="ru-RU" sz="2000" b="1" dirty="0" smtClean="0"/>
              <a:t>битума    нефтяного    дорожного    вязкого     марки   </a:t>
            </a:r>
            <a:r>
              <a:rPr lang="ru-RU" sz="2000" b="1" u="sng" dirty="0" smtClean="0"/>
              <a:t>БНД 60/90 </a:t>
            </a:r>
            <a:r>
              <a:rPr lang="ru-RU" sz="2000" b="1" dirty="0" smtClean="0"/>
              <a:t>в пробах, отобранных из промышленных партий товарной продукции </a:t>
            </a:r>
            <a:r>
              <a:rPr lang="ru-RU" sz="2000" b="1" u="sng" dirty="0" smtClean="0"/>
              <a:t>разных производителей </a:t>
            </a:r>
            <a:r>
              <a:rPr lang="ru-RU" sz="2000" b="1" dirty="0" smtClean="0"/>
              <a:t>в 2010г.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58202" cy="528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578"/>
                <a:gridCol w="917578"/>
                <a:gridCol w="779446"/>
                <a:gridCol w="928694"/>
                <a:gridCol w="1000132"/>
                <a:gridCol w="962040"/>
                <a:gridCol w="823910"/>
                <a:gridCol w="1011246"/>
                <a:gridCol w="917578"/>
              </a:tblGrid>
              <a:tr h="2233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кинемати-ческая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динамичес-кая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Показатели физико-механических свойств битума после прогрева по методике </a:t>
                      </a: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Изготови-тель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8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массы,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иглы </a:t>
                      </a: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% от 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первона-чального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Растяжи-мость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кинемати-ческая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динамическая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288,0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409,0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Сызранс-кий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НПЗ»</a:t>
                      </a:r>
                    </a:p>
                  </a:txBody>
                  <a:tcPr marL="68580" marR="68580" marT="0" marB="0"/>
                </a:tc>
              </a:tr>
              <a:tr h="953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553,9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«Рязанская 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нефтепере-рабатыва-ющая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компания»</a:t>
                      </a:r>
                    </a:p>
                  </a:txBody>
                  <a:tcPr marL="68580" marR="68580" marT="0" marB="0"/>
                </a:tc>
              </a:tr>
              <a:tr h="794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768,3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Лукойл-Нижегород-нефтеорг-синтез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«То же»</a:t>
                      </a:r>
                    </a:p>
                  </a:txBody>
                  <a:tcPr marL="68580" marR="68580" marT="0" marB="0"/>
                </a:tc>
              </a:tr>
              <a:tr h="317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678,4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ООО «ТАИФ-НК»</a:t>
                      </a:r>
                    </a:p>
                  </a:txBody>
                  <a:tcPr marL="68580" marR="68580" marT="0" marB="0"/>
                </a:tc>
              </a:tr>
              <a:tr h="4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657,6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1417,2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Славнефть-ЯНОС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/>
                </a:tc>
              </a:tr>
              <a:tr h="222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508,8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1024,6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«То же»</a:t>
                      </a:r>
                    </a:p>
                  </a:txBody>
                  <a:tcPr marL="68580" marR="68580" marT="0" marB="0"/>
                </a:tc>
              </a:tr>
              <a:tr h="317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513,7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728,2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Новойл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Результаты  </a:t>
            </a:r>
            <a:r>
              <a:rPr lang="ru-RU" sz="1800" b="1" u="sng" dirty="0" smtClean="0"/>
              <a:t>дополнительных   испытаний   </a:t>
            </a:r>
            <a:r>
              <a:rPr lang="ru-RU" sz="1800" b="1" dirty="0" smtClean="0"/>
              <a:t>битума    нефтяного    дорожного    вязкого     марки   </a:t>
            </a:r>
            <a:r>
              <a:rPr lang="ru-RU" sz="1800" b="1" u="sng" dirty="0" smtClean="0"/>
              <a:t>БНД 60/90 производства ОАО «Московский НПЗ» </a:t>
            </a:r>
            <a:r>
              <a:rPr lang="ru-RU" sz="1800" b="1" dirty="0" smtClean="0"/>
              <a:t>в пробах, </a:t>
            </a:r>
            <a:br>
              <a:rPr lang="ru-RU" sz="1800" b="1" dirty="0" smtClean="0"/>
            </a:br>
            <a:r>
              <a:rPr lang="ru-RU" sz="1800" b="1" dirty="0" smtClean="0"/>
              <a:t>отобранных из промышленных партий товарной продукции  в 2010г.</a:t>
            </a:r>
            <a:br>
              <a:rPr lang="ru-RU" sz="1800" b="1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3885" cy="442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2985"/>
              </a:tblGrid>
              <a:tr h="376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кинематиче-ская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при 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динамичес-кая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физико-механических свойств битума после прогрева 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методике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3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массы,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иглы при 25°С,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 % от первоначального значения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Растяжимость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кинематическая при 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динамическая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488,3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837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400,9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707,1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534,5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+0,27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903,3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1091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563,0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692,4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741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393,3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675,8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440.4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692,8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717,5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440,7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737,8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782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475,6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758,0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603,3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572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407,1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740,2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798,9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987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331,9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504,3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/>
                </a:tc>
              </a:tr>
              <a:tr h="219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811,7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Результаты  </a:t>
            </a:r>
            <a:r>
              <a:rPr lang="ru-RU" sz="2000" b="1" u="sng" dirty="0" smtClean="0"/>
              <a:t>дополнительных   испытаний   </a:t>
            </a:r>
            <a:r>
              <a:rPr lang="ru-RU" sz="2000" b="1" dirty="0" smtClean="0"/>
              <a:t>битума    нефтяного    дорожного    улучшенного из </a:t>
            </a:r>
            <a:r>
              <a:rPr lang="ru-RU" sz="2000" b="1" dirty="0" err="1" smtClean="0"/>
              <a:t>западно-сибирских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нефтей</a:t>
            </a:r>
            <a:r>
              <a:rPr lang="ru-RU" sz="2000" b="1" dirty="0" smtClean="0"/>
              <a:t>     марки   </a:t>
            </a:r>
            <a:r>
              <a:rPr lang="ru-RU" sz="2000" b="1" u="sng" dirty="0" smtClean="0"/>
              <a:t>БДУС 70/100   </a:t>
            </a:r>
            <a:r>
              <a:rPr lang="ru-RU" sz="2000" b="1" dirty="0" smtClean="0"/>
              <a:t>производства   ООО «КИНЕФ»  в   пробах,   отобранных   из  промышленных   партий  товарной  продукции в 2010г.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4000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кинемати-ческая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динамичес-кая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физико-механических свойств битума после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прогрева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 методике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массы,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иглы 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% от первоначального значения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Растяжи-мость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кинемати-ческая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динамичес-кая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327,4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+0,02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476,5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+0,05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545,6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396,4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+0,09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766,7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+0,08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532,7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299,8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413,2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376,3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+0,05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556,2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540,9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Результаты  </a:t>
            </a:r>
            <a:r>
              <a:rPr lang="ru-RU" sz="1800" b="1" u="sng" dirty="0" smtClean="0"/>
              <a:t>дополнительных   испытаний   </a:t>
            </a:r>
            <a:r>
              <a:rPr lang="ru-RU" sz="1800" b="1" dirty="0" smtClean="0"/>
              <a:t>битума    нефтяного    дорожного    </a:t>
            </a:r>
            <a:br>
              <a:rPr lang="ru-RU" sz="1800" b="1" dirty="0" smtClean="0"/>
            </a:br>
            <a:r>
              <a:rPr lang="ru-RU" sz="1800" b="1" dirty="0" smtClean="0"/>
              <a:t>с  улучшенными   характеристиками     марки   </a:t>
            </a:r>
            <a:r>
              <a:rPr lang="ru-RU" sz="1800" b="1" u="sng" dirty="0" smtClean="0"/>
              <a:t>БДУ 70/1000   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производства    </a:t>
            </a:r>
            <a:r>
              <a:rPr lang="ru-RU" sz="1800" b="1" u="sng" dirty="0" smtClean="0"/>
              <a:t>ООО «</a:t>
            </a:r>
            <a:r>
              <a:rPr lang="ru-RU" sz="1800" b="1" u="sng" dirty="0" err="1" smtClean="0"/>
              <a:t>ЛУКОЙЛ-Ухтанефтепереработка</a:t>
            </a:r>
            <a:r>
              <a:rPr lang="ru-RU" sz="1800" b="1" u="sng" dirty="0" smtClean="0"/>
              <a:t>»  </a:t>
            </a:r>
            <a:r>
              <a:rPr lang="ru-RU" sz="1800" b="1" dirty="0" smtClean="0"/>
              <a:t>в   пробах,   </a:t>
            </a:r>
            <a:br>
              <a:rPr lang="ru-RU" sz="1800" b="1" dirty="0" smtClean="0"/>
            </a:br>
            <a:r>
              <a:rPr lang="ru-RU" sz="1800" b="1" dirty="0" smtClean="0"/>
              <a:t>отобранных   из  промышленных   партий  товарной  продукции  в 2010г.</a:t>
            </a:r>
            <a:br>
              <a:rPr lang="ru-RU" sz="1800" b="1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8"/>
          <a:ext cx="8258200" cy="5009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275"/>
                <a:gridCol w="1032275"/>
                <a:gridCol w="1032275"/>
                <a:gridCol w="1032275"/>
                <a:gridCol w="1032275"/>
                <a:gridCol w="1032275"/>
                <a:gridCol w="1032275"/>
                <a:gridCol w="1032275"/>
              </a:tblGrid>
              <a:tr h="2857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Вязкость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при 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динамическая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физико-механических свойств битума после прогрева по методике 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3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Изменение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массы,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иглы 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% от первоначального значения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Растяжимость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при 25°С,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Вязкость кинематическая при 135°С,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Вязкость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динамическая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587,3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776,8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944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-0,19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745,1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790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415,2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688,5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699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533,2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1165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479,3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754,4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896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431,6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655,6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608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405,3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747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465,1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767,1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716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677,6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856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556,1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986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771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451,7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735,4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826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752,1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849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474,5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724,8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854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761,3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841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922,2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1463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579,4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834,2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1102</a:t>
                      </a:r>
                    </a:p>
                  </a:txBody>
                  <a:tcPr marL="68580" marR="68580" marT="0" marB="0"/>
                </a:tc>
              </a:tr>
              <a:tr h="196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518,4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779,4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873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Показатели  физико-механических   свойств    дорожного   битума </a:t>
            </a:r>
            <a:r>
              <a:rPr lang="ru-RU" sz="2000" b="1" u="sng" dirty="0" smtClean="0"/>
              <a:t>разных марок </a:t>
            </a:r>
            <a:r>
              <a:rPr lang="ru-RU" sz="2000" b="1" dirty="0" smtClean="0"/>
              <a:t>после прогрева в тонкой пленке по методике </a:t>
            </a:r>
            <a:r>
              <a:rPr lang="en-US" sz="2000" b="1" dirty="0" smtClean="0"/>
              <a:t>ASTM D</a:t>
            </a:r>
            <a:r>
              <a:rPr lang="ru-RU" sz="2000" b="1" dirty="0" smtClean="0"/>
              <a:t> 1754, обусловливающие его эксплуатационную надежность в составе дорожных покрытий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594"/>
                <a:gridCol w="1285884"/>
                <a:gridCol w="1285884"/>
                <a:gridCol w="1285884"/>
                <a:gridCol w="1528754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Марка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битума</a:t>
                      </a: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Основной диапазон значений показателей физико-механических свойств битума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по методике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1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25°С,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0,1мм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25°С,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135°С,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 60°С,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БНД 60/90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 ÷62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44 ÷ 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÷ 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504,3 ÷ 1417,2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374 ÷ 1 821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БДУС 70/100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48 ÷ 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47 ÷ 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118 ÷ 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409,3 ÷ 766,7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 ÷ 420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БДУ 70/100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53 ÷ 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42  ÷ 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558,8 ÷ 922,2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611 ÷ 959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Евро БВ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50/70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56 ÷57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80  ÷ 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 ÷ 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676,4 ÷ 731,6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703 ÷897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БНД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90/130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50 ÷ 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63 ÷ 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 ÷ 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514,3 ÷ 593,7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312 ÷ 427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БНД-У 100/130 «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Битурокс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 ÷ 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60 ÷ 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÷100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396,8 ÷594,1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 ÷ 697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Динамика совершенствований нормативных требований к битуму нефтяному дорожному улучшенному марки БДУ 70/100 </a:t>
            </a:r>
            <a:br>
              <a:rPr lang="ru-RU" sz="1800" b="1" dirty="0" smtClean="0"/>
            </a:br>
            <a:r>
              <a:rPr lang="ru-RU" sz="1800" b="1" dirty="0" smtClean="0"/>
              <a:t>производства ООО «</a:t>
            </a:r>
            <a:r>
              <a:rPr lang="ru-RU" sz="1800" b="1" dirty="0" err="1" smtClean="0"/>
              <a:t>ЛУКОЙЛ-Ухтанефтепереработка</a:t>
            </a:r>
            <a:r>
              <a:rPr lang="ru-RU" sz="1800" b="1" dirty="0" smtClean="0"/>
              <a:t>»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1" cy="480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44"/>
                <a:gridCol w="2295550"/>
                <a:gridCol w="277654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Норма по ТУ 38.1011356-91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изм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 №2)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Норма по СТО 00044434-014-2009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иглы, 0,1мм, при: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25°С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0°С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71-100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71-100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°С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ниже 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ниже 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Растяжимость, см, при:        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25°С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0°С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менее 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Не менее 3,5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°С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ниже 230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ниже 230</a:t>
                      </a: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60°С, </a:t>
                      </a:r>
                      <a:r>
                        <a:rPr lang="ru-RU" sz="1200" dirty="0" err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120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кинематическая при 135°С, мм</a:t>
                      </a:r>
                      <a:r>
                        <a:rPr lang="ru-RU" sz="1200" baseline="300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260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°С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Не выше -18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Растворимость, % масс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99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Сцепление с эталонным мрамором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Не ниже контр. обр. №2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парафинов, % масс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более 4,5</a:t>
                      </a:r>
                      <a:endParaRPr lang="ru-RU" sz="10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Индекс пенетрации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 -1 до +1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температуры размягчения после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прогрева (по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ГОСТ 18180)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,  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Не более 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Динамика совершенствований нормативных требований к битуму нефтяному дорожному улучшенному марки БДУ 70/100 </a:t>
            </a:r>
            <a:br>
              <a:rPr lang="ru-RU" sz="1800" b="1" dirty="0" smtClean="0"/>
            </a:br>
            <a:r>
              <a:rPr lang="ru-RU" sz="1800" b="1" dirty="0" smtClean="0"/>
              <a:t>производства ООО «</a:t>
            </a:r>
            <a:r>
              <a:rPr lang="ru-RU" sz="1800" b="1" dirty="0" err="1" smtClean="0"/>
              <a:t>ЛУКОЙЛ-Ухтанефтепереработка</a:t>
            </a:r>
            <a:r>
              <a:rPr lang="ru-RU" sz="1800" b="1" dirty="0" smtClean="0"/>
              <a:t>»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1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Норма по ТУ 38.1011356-91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изм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 №2)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Норма по СТО 00044434-014-2009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После испытания в тонкой пленке по методике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1754: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массы после прогрева, 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более 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более 0,3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 при 25°С, 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менее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менее 100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выше 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выше -15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25°С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 исходного значения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менее 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менее 65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60°С, </a:t>
                      </a:r>
                      <a:r>
                        <a:rPr lang="ru-RU" sz="1400" dirty="0" err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более 950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74642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/>
              <a:t>                 Основанием для формулирования новых</a:t>
            </a:r>
            <a:br>
              <a:rPr lang="ru-RU" sz="2700" b="1" dirty="0" smtClean="0"/>
            </a:br>
            <a:r>
              <a:rPr lang="ru-RU" sz="2700" b="1" dirty="0" smtClean="0"/>
              <a:t>             технических требований к дорожному битуму </a:t>
            </a:r>
            <a:br>
              <a:rPr lang="ru-RU" sz="2700" b="1" dirty="0" smtClean="0"/>
            </a:br>
            <a:r>
              <a:rPr lang="ru-RU" sz="2700" b="1" dirty="0" smtClean="0"/>
              <a:t>         являются результаты сопоставительного анализа: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b="1" dirty="0" smtClean="0"/>
              <a:t>•    критериев  и   методов   оценки   качества   дорожных  битумов  в России    и   </a:t>
            </a:r>
            <a:br>
              <a:rPr lang="ru-RU" sz="2000" b="1" dirty="0" smtClean="0"/>
            </a:br>
            <a:r>
              <a:rPr lang="ru-RU" sz="2000" b="1" dirty="0" smtClean="0"/>
              <a:t>      за    рубежом,  изложенных  в  требованиях  ГОСТ 22245-90   и     зарубежных </a:t>
            </a:r>
            <a:br>
              <a:rPr lang="ru-RU" sz="2000" b="1" dirty="0" smtClean="0"/>
            </a:br>
            <a:r>
              <a:rPr lang="ru-RU" sz="2000" b="1" dirty="0" smtClean="0"/>
              <a:t>      стандартах</a:t>
            </a:r>
            <a:r>
              <a:rPr lang="ru-RU" sz="800" b="1" dirty="0" smtClean="0"/>
              <a:t/>
            </a:r>
            <a:br>
              <a:rPr lang="ru-RU" sz="8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•    данных    комплексных    лабораторных    испытаний    дорожных    битумов     </a:t>
            </a:r>
            <a:br>
              <a:rPr lang="ru-RU" sz="2000" b="1" dirty="0" smtClean="0"/>
            </a:br>
            <a:r>
              <a:rPr lang="ru-RU" sz="2000" b="1" dirty="0" smtClean="0"/>
              <a:t>      российского    производства   по   стандартным   методикам    ГОСТ  и  ASTM,   </a:t>
            </a:r>
            <a:br>
              <a:rPr lang="ru-RU" sz="2000" b="1" dirty="0" smtClean="0"/>
            </a:br>
            <a:r>
              <a:rPr lang="ru-RU" sz="2000" b="1" dirty="0" smtClean="0"/>
              <a:t>      накопленных в Санкт-Петербурге за 15 лет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•    данных   о    физико-механических     свойствах   асфальтобетонных  смесей, </a:t>
            </a:r>
            <a:br>
              <a:rPr lang="ru-RU" sz="2000" b="1" dirty="0" smtClean="0"/>
            </a:br>
            <a:r>
              <a:rPr lang="ru-RU" sz="2000" b="1" dirty="0" smtClean="0"/>
              <a:t>      изготавливаемых с использованием дорожных битумов разных марок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•    информации   о    состоянии    дорожных      покрытий,       устраиваемых      с    </a:t>
            </a:r>
            <a:br>
              <a:rPr lang="ru-RU" sz="2000" b="1" dirty="0" smtClean="0"/>
            </a:br>
            <a:r>
              <a:rPr lang="ru-RU" sz="2000" b="1" dirty="0" smtClean="0"/>
              <a:t>      использованием    дорожных   битумов   разных    марок в Санкт-Петербурге    </a:t>
            </a:r>
            <a:br>
              <a:rPr lang="ru-RU" sz="2000" b="1" dirty="0" smtClean="0"/>
            </a:br>
            <a:r>
              <a:rPr lang="ru-RU" sz="2000" b="1" dirty="0" smtClean="0"/>
              <a:t>      и Ленинградской области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Технические требования к битуму нефтяному дорожному  улучшенному</a:t>
            </a:r>
            <a:r>
              <a:rPr lang="ru-RU" sz="1800" dirty="0" smtClean="0"/>
              <a:t>, </a:t>
            </a:r>
            <a:r>
              <a:rPr lang="ru-RU" sz="1800" b="1" dirty="0" smtClean="0"/>
              <a:t>используемому на объектах строительства, реконструкции </a:t>
            </a:r>
            <a:br>
              <a:rPr lang="ru-RU" sz="1800" b="1" dirty="0" smtClean="0"/>
            </a:br>
            <a:r>
              <a:rPr lang="ru-RU" sz="1800" b="1" dirty="0" smtClean="0"/>
              <a:t>и ремонта дорог Государственной Компании «</a:t>
            </a:r>
            <a:r>
              <a:rPr lang="ru-RU" sz="1800" b="1" dirty="0" err="1" smtClean="0"/>
              <a:t>Автодор</a:t>
            </a:r>
            <a:r>
              <a:rPr lang="ru-RU" sz="1800" b="1" dirty="0" smtClean="0"/>
              <a:t>»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СТО АВТОДОР 2.1-2011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58204" cy="5026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048"/>
                <a:gridCol w="1428760"/>
                <a:gridCol w="1457364"/>
                <a:gridCol w="1543032"/>
              </a:tblGrid>
              <a:tr h="337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показателя 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Марка битума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Метод испытания</a:t>
                      </a:r>
                    </a:p>
                  </a:txBody>
                  <a:tcPr marL="68580" marR="68580" marT="0" marB="0"/>
                </a:tc>
              </a:tr>
              <a:tr h="2867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85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25°С, 0,1мм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51-70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71-100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 11501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размягчения,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 11506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 при 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см, не менее,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11505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</a:t>
                      </a: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С, </a:t>
                      </a:r>
                      <a:r>
                        <a:rPr lang="ru-RU" sz="1400" b="0" dirty="0" err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 12 596</a:t>
                      </a:r>
                      <a:endParaRPr lang="ru-RU" sz="1400" b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кинематическая при 135</a:t>
                      </a: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С, мм2/с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295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менее 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 12 595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С, 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 4333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не выше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 11507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0°С, 0,1мм,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ГОСТ 11501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Растяжимость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при 0°С, см,  не ниже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нормируется Определение обязательно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ГОСТ 11505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температуры размягчения, °С,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более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ГОСТ 18180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Индекс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-1 ÷ +1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-1 ÷ +1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ГОСТ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2245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Растворимость, %,</a:t>
                      </a:r>
                      <a:r>
                        <a:rPr lang="ru-RU" sz="1400" b="0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не менее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ГОСТ 20739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парафинов, % масс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нормируется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обязательно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нормируется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обязательно</a:t>
                      </a:r>
                      <a:endParaRPr lang="ru-RU" sz="1400" b="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B050"/>
                          </a:solidFill>
                        </a:rPr>
                        <a:t>ГОСТ 17789</a:t>
                      </a:r>
                      <a:endParaRPr lang="ru-RU" sz="1600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Технические требования к битуму нефтяному дорожному  улучшенному</a:t>
            </a:r>
            <a:r>
              <a:rPr lang="ru-RU" sz="2000" dirty="0" smtClean="0"/>
              <a:t>, </a:t>
            </a:r>
            <a:r>
              <a:rPr lang="ru-RU" sz="2000" b="1" dirty="0" smtClean="0"/>
              <a:t>используемому на объектах строительства, реконструкции </a:t>
            </a:r>
            <a:br>
              <a:rPr lang="ru-RU" sz="2000" b="1" dirty="0" smtClean="0"/>
            </a:br>
            <a:r>
              <a:rPr lang="ru-RU" sz="2000" b="1" dirty="0" smtClean="0"/>
              <a:t>и ремонта дорог Государственной Компании «</a:t>
            </a:r>
            <a:r>
              <a:rPr lang="ru-RU" sz="2000" b="1" dirty="0" err="1" smtClean="0"/>
              <a:t>Автодор</a:t>
            </a:r>
            <a:r>
              <a:rPr lang="ru-RU" sz="2000" b="1" dirty="0" smtClean="0"/>
              <a:t>»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СТО АВТОДОР 2.1-2011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u="sng" dirty="0" smtClean="0"/>
              <a:t>После прогрева в тонкой пленке по методике </a:t>
            </a:r>
            <a:r>
              <a:rPr lang="en-US" sz="2000" b="1" u="sng" dirty="0" smtClean="0"/>
              <a:t>EN 12607-2 </a:t>
            </a:r>
            <a:r>
              <a:rPr lang="ru-RU" sz="2000" b="1" u="sng" dirty="0" smtClean="0"/>
              <a:t>или</a:t>
            </a:r>
            <a:r>
              <a:rPr lang="en-US" sz="2000" b="1" u="sng" dirty="0" smtClean="0"/>
              <a:t> (EN 12607-1)</a:t>
            </a:r>
            <a:r>
              <a:rPr lang="ru-RU" sz="2000" b="1" u="sng" dirty="0" smtClean="0"/>
              <a:t/>
            </a:r>
            <a:br>
              <a:rPr lang="ru-RU" sz="2000" b="1" u="sng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u="sng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285993"/>
          <a:ext cx="8258204" cy="4000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/>
                <a:gridCol w="1285884"/>
                <a:gridCol w="1507349"/>
                <a:gridCol w="2064551"/>
              </a:tblGrid>
              <a:tr h="5468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Марка битума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Метод определения</a:t>
                      </a:r>
                    </a:p>
                  </a:txBody>
                  <a:tcPr marL="68580" marR="68580" marT="0" marB="0" anchor="ctr"/>
                </a:tc>
              </a:tr>
              <a:tr h="305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Изменение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массы  % масс,  не более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12607-2  </a:t>
                      </a:r>
                      <a:endParaRPr lang="ru-RU" sz="1400" dirty="0" smtClean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(или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12607-1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Растяжимость 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25</a:t>
                      </a:r>
                      <a:r>
                        <a:rPr lang="ru-RU" sz="1400" baseline="300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см, не ниже                                                           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ГОСТ 11505</a:t>
                      </a:r>
                    </a:p>
                  </a:txBody>
                  <a:tcPr marL="68580" marR="68580" marT="0" marB="0" anchor="ctr"/>
                </a:tc>
              </a:tr>
              <a:tr h="43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25°С,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 первоначальной величины, не менее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ГОСТ 11501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0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60°С,  </a:t>
                      </a:r>
                      <a:r>
                        <a:rPr lang="ru-RU" sz="1400" dirty="0" err="1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нормируется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обязательно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650-1100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12596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возрастания динамической  вязкости, не более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12596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ПРОЕКТ  НАЦИОНАЛЬНОГО  СТАНДАРТА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БИТУМЫ  НЕФТЯНЫЕ ДОРОЖНЫЕ ВЯЗКИЕ. ТЕХНИЧЕСКИЕ УСЛОВИЯ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928670"/>
          <a:ext cx="822960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800120"/>
                <a:gridCol w="785818"/>
                <a:gridCol w="785818"/>
                <a:gridCol w="714344"/>
                <a:gridCol w="642978"/>
                <a:gridCol w="642942"/>
                <a:gridCol w="180018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Норма для битума марки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Метод испытания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200/300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130/200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100/130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70/100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50/70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35/50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010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Обязательные требования для всех климатических условий: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1. Глубина проникания иглы,0,1 мм, при 25°С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200-300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130-200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100-130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70-100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50-70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35-50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2. Температура размягчения, °С, не ниже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3. Растяжимость при 25°С, см, не менее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4. Температура хрупкости, °С, не выше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-18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11507 с дополнением по п. 3.2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5. Динамическая вязкость при 60°С, </a:t>
                      </a:r>
                      <a:r>
                        <a:rPr lang="ru-RU" sz="1400" dirty="0" err="1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Па.с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, не менее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145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225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ОДМ 218.7.001-2008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(EN 12596)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6. Кинематическая вязкость при 135°С, мм</a:t>
                      </a:r>
                      <a:r>
                        <a:rPr lang="ru-RU" sz="1400" baseline="300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/с, не менее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295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370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ОДМ 218.7.001-2008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 12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606-1</a:t>
                      </a:r>
                      <a:r>
                        <a:rPr lang="en-US" sz="1400" b="1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7. Температура вспышки, °С, не ниже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4333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1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8. Индекс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пенетрации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-1,0 - +1,0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Приложение 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/>
              <a:t>                                                                                                                                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                                                                                                                                  Продолжение таблицы</a:t>
            </a:r>
            <a:br>
              <a:rPr lang="ru-RU" sz="1800" b="1" dirty="0" smtClean="0"/>
            </a:br>
            <a:r>
              <a:rPr lang="ru-RU" sz="1800" b="1" dirty="0" smtClean="0"/>
              <a:t>  </a:t>
            </a:r>
            <a:br>
              <a:rPr lang="ru-RU" sz="1800" b="1" dirty="0" smtClean="0"/>
            </a:br>
            <a:r>
              <a:rPr lang="ru-RU" sz="1800" b="1" dirty="0" smtClean="0"/>
              <a:t>                                              ПРОЕКТ  НАЦИОНАЛЬНОГО  СТАНДАРТА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                   </a:t>
            </a:r>
            <a:r>
              <a:rPr lang="ru-RU" sz="1800" b="1" dirty="0" smtClean="0"/>
              <a:t>БИТУМЫ  НЕФТЯНЫЕ ДОРОЖНЫЕ ВЯЗКИЕ. ТЕХНИЧЕСКИЕ УСЛОВИЯ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80414"/>
          <a:ext cx="8229600" cy="4120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857256"/>
                <a:gridCol w="785818"/>
                <a:gridCol w="857256"/>
                <a:gridCol w="742948"/>
                <a:gridCol w="614374"/>
                <a:gridCol w="642942"/>
                <a:gridCol w="1828784"/>
              </a:tblGrid>
              <a:tr h="2931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Норма для битума марки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Метод испытания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7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200/300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130/200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100/130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70/100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50/70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35/50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95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Устойчивость к старению по показателям: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9. Изменение температуры размягчения после прогрева, °С, не более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 ГОСТ 18180, ГОСТ 11506 с дополнением по п. 3.3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43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10. Значение динамической вязкости при 60°С, после прогрева, не менее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160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215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450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По ГОСТ 18180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, ОДМ 218.7.005-2008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 12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607-1</a:t>
                      </a:r>
                      <a:r>
                        <a:rPr lang="en-US" sz="1400" b="1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87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11. Растяжимость при 25°С после прогрева, см, не менее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По ГОСТ 11505, ОДМ 218.7.005-2008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 12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607-1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/>
              <a:t>Продолжение таблицы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91945"/>
          <a:ext cx="7787322" cy="5466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928694"/>
                <a:gridCol w="857256"/>
                <a:gridCol w="785818"/>
                <a:gridCol w="671510"/>
                <a:gridCol w="614374"/>
                <a:gridCol w="571504"/>
                <a:gridCol w="1457944"/>
              </a:tblGrid>
              <a:tr h="28441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Норма для битума марки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Метод испытания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200/300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130/200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100/130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70/100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50/70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БНД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35/50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939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Обязательные требования, дополнительно выбираемые исходя из климатических условий региона применения: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12. Глубина проникания иглы,0,1 мм, при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0°С, не менее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13. Растяжимость при 0°С, см, не менее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6,0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ГОСТ 11505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99036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Устойчивость к старению по показателям: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42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14. Остаточная глубина проникания иглы, 0,1 мм при 25°С, после прогрева, в % от значения до прогрева, не менее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ГОСТ 11501, ОДМ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218.7.005-2008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 12607-1</a:t>
                      </a: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5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15. Температура хрупкости после прогрева, °С, не выше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-14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-13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-12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-11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-6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ГОСТ 11507 с дополнением по п. 3.2, ОДМ 218.7.005-2008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 12607-1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2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16. Потеря массы образца после прогрева, %, не более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1,0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1,0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0,8</a:t>
                      </a:r>
                      <a:endParaRPr lang="ru-RU" sz="100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0,8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10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ОДМ 218.7.005-2008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EN</a:t>
                      </a:r>
                      <a:r>
                        <a:rPr lang="ru-RU" sz="1400" dirty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12607-1)</a:t>
                      </a:r>
                      <a:endParaRPr lang="ru-RU" sz="1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3" y="916366"/>
          <a:ext cx="8286810" cy="5584468"/>
        </p:xfrm>
        <a:graphic>
          <a:graphicData uri="http://schemas.openxmlformats.org/drawingml/2006/table">
            <a:tbl>
              <a:tblPr/>
              <a:tblGrid>
                <a:gridCol w="2857523"/>
                <a:gridCol w="1071570"/>
                <a:gridCol w="1071570"/>
                <a:gridCol w="1000132"/>
                <a:gridCol w="1214446"/>
                <a:gridCol w="1071569"/>
              </a:tblGrid>
              <a:tr h="2060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Наименование  показателя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Норма по EN </a:t>
                      </a:r>
                      <a:r>
                        <a:rPr lang="ru-RU" sz="1200" b="1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12591-2009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битума марки 70/100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Фактические значения показателя для битума марки: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0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БНД 60/90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ОАО «Московский НПЗ»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БДУ 70/100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ООО «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ЛУКОЙЛ-Ухтанефте-переработка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»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БДУС 70/100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ООО «КИНЕФ»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БНД 60/90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ОАО </a:t>
                      </a:r>
                      <a:endParaRPr lang="ru-RU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Славнефть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ЯНОС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Глубина проникания иглы при 25˚С,  0,1мм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70</a:t>
                      </a: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2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70÷84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70÷83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70÷88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84÷88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Температура размягчения, ˚С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43-51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48÷50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49÷50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47÷50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51÷52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После прогрева по методике EN 12607-1: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Изменение массы, %масс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± 0,8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-0,20÷-0,02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-0,12÷-0,26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-0,03÷+0,05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-0,18÷-0,19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Остаточная пенетрация,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% от исходного значения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≥46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66÷72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65÷75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68÷78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65÷67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Температура размягчения, ˚С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≥45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54÷57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54÷56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51÷54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58÷59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Температура вспышки, ˚С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≥230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&gt;300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290÷&gt;300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&gt;300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&gt;300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Растворимость, %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≥99,0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99,3÷99,7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99,5÷99,7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99,5÷99,7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b="1" u="sng" dirty="0">
                          <a:latin typeface="Times New Roman"/>
                          <a:ea typeface="Times New Roman"/>
                        </a:rPr>
                        <a:t>СОБЫЕ  НАЦИОНАЛЬНЫЕ  ТРЕБОВАНИЯ</a:t>
                      </a:r>
                      <a:r>
                        <a:rPr lang="en-US" sz="1200" b="1" u="sng" dirty="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Содержание твердых парафинов, %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≤2,2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≤4,5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Динамическая вязкость при 60˚С, Па.с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≥90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210÷277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266÷356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109÷206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217÷267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Кинематическая вязкость при 135˚С, мм</a:t>
                      </a:r>
                      <a:r>
                        <a:rPr lang="ru-RU" sz="1200" b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200" b="1">
                          <a:latin typeface="Times New Roman"/>
                          <a:ea typeface="Times New Roman"/>
                        </a:rPr>
                        <a:t>/с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≥230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370÷500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439÷525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263÷391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503÷586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Температура хрупкости по Фраасу, ˚С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 -10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-18÷-19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-20÷-22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-16÷-20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-21-23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7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После прогрева по методике EN 12607-1: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Увеличение температуры размягчения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≤9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6÷7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5÷6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4÷7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Увеличение температуры размягчения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и температуры хрупкости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≤-10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6÷7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-16÷-19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5÷6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-19÷-21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4÷7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-15÷-20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-20÷-22</a:t>
                      </a:r>
                    </a:p>
                  </a:txBody>
                  <a:tcPr marL="43280" marR="43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Результаты оценки физико-механических свойств дорожного битума разных марок российского производства на соответствие Техническим требованиям  </a:t>
            </a:r>
            <a:r>
              <a:rPr kumimoji="0" lang="en-US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EN</a:t>
            </a: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12591: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</a:rPr>
              <a:t>200</a:t>
            </a: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96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C:\Documents and Settings\Татьяна Сернеевна\Рабочий стол\Материалы копира\Киревро 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-387424"/>
            <a:ext cx="7559675" cy="7893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ОПТИМАЛЬНЫЙ  ВАРИАНТ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Технических требований к битуму нефтяному дорожному улучшенному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58204" cy="494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428"/>
                <a:gridCol w="1224136"/>
                <a:gridCol w="1031566"/>
                <a:gridCol w="1643074"/>
              </a:tblGrid>
              <a:tr h="337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показателя 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Марка битума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Метод испытания</a:t>
                      </a:r>
                    </a:p>
                  </a:txBody>
                  <a:tcPr marL="68580" marR="68580" marT="0" marB="0"/>
                </a:tc>
              </a:tr>
              <a:tr h="418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БНДУ 85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25°С, 0,1мм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51-70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71-100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 11501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размягчения,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 11506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 при 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см, не менее,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11505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</a:t>
                      </a:r>
                      <a:r>
                        <a:rPr lang="ru-RU" sz="1400" b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, не менее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EN  12 596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Вязкость кинематическая при 135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мм2/с, не менее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EN  12 595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С, 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 4333</a:t>
                      </a: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С, не выше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 11507</a:t>
                      </a:r>
                    </a:p>
                  </a:txBody>
                  <a:tcPr marL="68580" marR="68580" marT="0" marB="0"/>
                </a:tc>
              </a:tr>
              <a:tr h="375642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 по методике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12 607-2   (или 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12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607-1):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Изменение массы, %, 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Растяжимость при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см,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ГОСТ 11505</a:t>
                      </a:r>
                    </a:p>
                  </a:txBody>
                  <a:tcPr marL="68580" marR="68580" marT="0" marB="0"/>
                </a:tc>
              </a:tr>
              <a:tr h="46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Глубина проникания иглы при 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% от первоначальной  величины,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ГОСТ  11501</a:t>
                      </a:r>
                    </a:p>
                  </a:txBody>
                  <a:tcPr marL="68580" marR="68580" marT="0" marB="0"/>
                </a:tc>
              </a:tr>
              <a:tr h="537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Вязкость динамическая при 60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С, Па.с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Не нормируется Определение обязательно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650 – 1 100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EN  12 596</a:t>
                      </a:r>
                    </a:p>
                  </a:txBody>
                  <a:tcPr marL="68580" marR="68580" marT="0" marB="0"/>
                </a:tc>
              </a:tr>
              <a:tr h="555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Коэффициент возрастания динамической вязкости, </a:t>
                      </a: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более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EN 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12 596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Требования </a:t>
            </a:r>
            <a:r>
              <a:rPr lang="en-US" sz="1800" b="1" dirty="0" smtClean="0"/>
              <a:t>AASHTO </a:t>
            </a:r>
            <a:r>
              <a:rPr lang="ru-RU" sz="1800" b="1" dirty="0" smtClean="0"/>
              <a:t>М</a:t>
            </a:r>
            <a:r>
              <a:rPr lang="en-US" sz="1800" b="1" dirty="0" smtClean="0"/>
              <a:t>P</a:t>
            </a:r>
            <a:r>
              <a:rPr lang="ru-RU" sz="1800" b="1" dirty="0" smtClean="0"/>
              <a:t>1   (</a:t>
            </a:r>
            <a:r>
              <a:rPr lang="en-US" sz="1800" b="1" dirty="0" err="1" smtClean="0"/>
              <a:t>Superpave</a:t>
            </a:r>
            <a:r>
              <a:rPr lang="ru-RU" sz="1800" b="1" dirty="0" smtClean="0"/>
              <a:t>) 2001г.   к битумным вяжущим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5214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/>
                <a:gridCol w="1000132"/>
                <a:gridCol w="1000132"/>
                <a:gridCol w="1014362"/>
              </a:tblGrid>
              <a:tr h="28575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46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Среднее значение максимальной температуры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покрытия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 дней, °С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Минимальная температура покрытия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ИСХОДНОЕ ВЯЖУЩЕЕ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°С,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менее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Вязкость,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4402, максимум 3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,при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температуре, °С 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минимум 1,00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03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ОСТАТОК ПОСЛЕ ИСПЫТАНИЯ ВО ВРАЩАЮЩЕСЯ ТОНКОЙ ПЛЕНКИ (Т240)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массы, % не более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минимум, 2.20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03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ОСТАТОК ПОСЛЕ ИСПЫТАНИЯ ПОД ДАВЛЕНИЕМ (РР1)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PAV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Температура испытания, °С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максимум, 5000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8303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ФИЗИЧЕСКОЕ СТАРЕНИЕ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изгиб, ТР1: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при критической температуре разрушения по РР42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-36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28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растяжение,  ТР3: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при критической температуре по РР42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Требования </a:t>
            </a:r>
            <a:r>
              <a:rPr lang="en-US" sz="1800" b="1" dirty="0" smtClean="0"/>
              <a:t>AASHTO </a:t>
            </a:r>
            <a:r>
              <a:rPr lang="ru-RU" sz="1800" b="1" dirty="0" smtClean="0"/>
              <a:t>М</a:t>
            </a:r>
            <a:r>
              <a:rPr lang="en-US" sz="1800" b="1" dirty="0" smtClean="0"/>
              <a:t>P</a:t>
            </a:r>
            <a:r>
              <a:rPr lang="ru-RU" sz="1800" b="1" dirty="0" smtClean="0"/>
              <a:t>1   (</a:t>
            </a:r>
            <a:r>
              <a:rPr lang="en-US" sz="1800" b="1" dirty="0" err="1" smtClean="0"/>
              <a:t>Superpave</a:t>
            </a:r>
            <a:r>
              <a:rPr lang="ru-RU" sz="1800" b="1" dirty="0" smtClean="0"/>
              <a:t>)   к битумному вяжущему марки </a:t>
            </a:r>
            <a:r>
              <a:rPr lang="en-US" sz="1800" b="1" dirty="0" smtClean="0"/>
              <a:t>PG 70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7" y="713300"/>
          <a:ext cx="8266468" cy="542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1"/>
                <a:gridCol w="642942"/>
                <a:gridCol w="571504"/>
                <a:gridCol w="642942"/>
                <a:gridCol w="500066"/>
                <a:gridCol w="428628"/>
                <a:gridCol w="551165"/>
              </a:tblGrid>
              <a:tr h="20731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Показатель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70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  <a:tr h="414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Среднее значение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максимальной температуры покрытия за 7 дней, °С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Минимальная температура покрытия,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&gt;-22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&gt;-28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&gt;-34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&gt;-40</a:t>
                      </a:r>
                    </a:p>
                  </a:txBody>
                  <a:tcPr marL="68580" marR="68580" marT="0" marB="0"/>
                </a:tc>
              </a:tr>
              <a:tr h="207319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ИСХОДНОЕ ВЯЖУЩЕЕ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°С, не менее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Вязкость,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4402, максимум 3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при температуре, °С 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минимум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1,00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52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ОСТАТОК ПОСЛЕ ИСПЫТАНИЯ ВО ВРАЩАЮЩЕСЯ ТОНКОЙ ПЛЕНКИ (Т240)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массы, % не более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минимум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2.20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52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ОСТАТОК ПОСЛЕ ИСПЫТАНИЯ ПОД ДАВЛЕНИЕМ (РР1)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PAV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Температура испытания, °С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 (110)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сдвиг,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TPS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sinδ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, максимум, 5000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kPa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испытания @ 10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rad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</a:tr>
              <a:tr h="20452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ФИЗИЧЕСКОЕ СТАРЕНИЕ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изгиб, ТР1: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при критической температуре разрушения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РР42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</a:p>
                  </a:txBody>
                  <a:tcPr marL="68580" marR="68580" marT="0" marB="0"/>
                </a:tc>
              </a:tr>
              <a:tr h="477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Прочность на растяжение,  ТР3: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при критической температуре по РР42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Динамика совершенствования  требований  ГОСТ  22245</a:t>
            </a:r>
            <a:br>
              <a:rPr lang="ru-RU" sz="1800" b="1" dirty="0" smtClean="0"/>
            </a:br>
            <a:r>
              <a:rPr lang="ru-RU" sz="1800" b="1" dirty="0" smtClean="0"/>
              <a:t>к битуму  нефтяному дорожному вязкому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088614" cy="457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857256"/>
                <a:gridCol w="1075374"/>
                <a:gridCol w="1071570"/>
                <a:gridCol w="1071570"/>
                <a:gridCol w="1041052"/>
                <a:gridCol w="928694"/>
              </a:tblGrid>
              <a:tr h="3432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ГОСТ 22245-76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ГОСТ 22245-90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ГОСТ 22245-90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ИУС №9  1996г.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БНД 60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БНД 90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130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БНД 60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БНД 90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130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БНД 60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БНД 90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130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3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Температура размягчения,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47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43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47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43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47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2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Температура хрупкости, </a:t>
                      </a: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-17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4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Глубина проникания иглы,  0,1мм, при: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               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25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                                        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        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                                        0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20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28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28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4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Растяжимость, см,  при: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                                      25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                                             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                                  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4,2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1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Температура вспышки,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220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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230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6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Изменение температуры размягчения после прогрева по методике ГОСТ 18180,  </a:t>
                      </a: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5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97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Индекс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пенетрации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От минус 1,0  до  плюс  1,0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Содержание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водорастворимых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соединений, % масс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0,3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0,3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0,3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sym typeface="Symbol"/>
                        </a:rPr>
                        <a:t>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0,3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9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highlight>
                            <a:srgbClr val="FF00FF"/>
                          </a:highlight>
                          <a:latin typeface="Times New Roman"/>
                          <a:ea typeface="Times New Roman"/>
                        </a:rPr>
                        <a:t>Сцепление с мрамором или песком, выдерживает по контрольному образцу №2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highlight>
                            <a:srgbClr val="FF00FF"/>
                          </a:highlight>
                          <a:latin typeface="Times New Roman"/>
                          <a:ea typeface="Times New Roman"/>
                        </a:rPr>
                        <a:t>№2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highlight>
                            <a:srgbClr val="FF00FF"/>
                          </a:highlight>
                          <a:latin typeface="Times New Roman"/>
                          <a:ea typeface="Times New Roman"/>
                        </a:rPr>
                        <a:t>№2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highlight>
                            <a:srgbClr val="FF00FF"/>
                          </a:highlight>
                          <a:latin typeface="Times New Roman"/>
                          <a:ea typeface="Times New Roman"/>
                        </a:rPr>
                        <a:t>№2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00FF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highlight>
                            <a:srgbClr val="FF00FF"/>
                          </a:highlight>
                          <a:latin typeface="Times New Roman"/>
                          <a:ea typeface="Times New Roman"/>
                        </a:rPr>
                        <a:t>№2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Испытательное оборудование для битумного вяжущего </a:t>
            </a:r>
            <a:r>
              <a:rPr lang="en-US" sz="1800" b="1" dirty="0" err="1" smtClean="0"/>
              <a:t>Superpave</a:t>
            </a: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>и цели исследования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55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3326136"/>
                <a:gridCol w="3257544"/>
              </a:tblGrid>
              <a:tr h="602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Оборудование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Назначение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эксплуатационного параметра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19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Печь для прогрева в тонкой пленке 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RTFO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Моделирование старения (твердения) вяжущего, возникающего при изготовлении и укладке горячих асфальтобетонных смесей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Сопротивление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старению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во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время изготовления и укладки горячей асфальтобетонной смеси</a:t>
                      </a:r>
                    </a:p>
                  </a:txBody>
                  <a:tcPr marL="68580" marR="68580" marT="0" marB="0"/>
                </a:tc>
              </a:tr>
              <a:tr h="791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Сосуд высокого давления для старения 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PAV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Моделирование старения (твердения) вяжущего, возникающего при эксплуатации горячих асфальтобетонных смесей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Сопротивление старению в период эксплуатации</a:t>
                      </a:r>
                    </a:p>
                  </a:txBody>
                  <a:tcPr marL="68580" marR="68580" marT="0" marB="0"/>
                </a:tc>
              </a:tr>
              <a:tr h="787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(Ротационный вискозиметр 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RV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параметров вяжущего при высоких температурах укладки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Технологичность вяжущего в процессе приготовления горячей асфальтобетонной смеси</a:t>
                      </a:r>
                    </a:p>
                  </a:txBody>
                  <a:tcPr marL="68580" marR="68580" marT="0" marB="0"/>
                </a:tc>
              </a:tr>
              <a:tr h="814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Реометр динамического сдвига 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DSR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параметров вяжущего при средних и низких рабочих температурах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Сопротивление вяжущего остаточной деформации (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колеебразованию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 и усталостному растрескиванию</a:t>
                      </a:r>
                    </a:p>
                  </a:txBody>
                  <a:tcPr marL="68580" marR="68580" marT="0" marB="0"/>
                </a:tc>
              </a:tr>
              <a:tr h="787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Реометр для испытаний на изгиб 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BBR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Определение параметров вяжущего при низких рабочих температурах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Сопротивление вяжущего  растрескиванию при низких температурах</a:t>
                      </a:r>
                    </a:p>
                  </a:txBody>
                  <a:tcPr marL="68580" marR="68580" marT="0" marB="0"/>
                </a:tc>
              </a:tr>
              <a:tr h="838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Измеритель напряжения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(DTT)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параметров вяжущего при низких рабочих температурах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Сопротивления вяжущего  растрескиванию при низких температурах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Нормативные   требования   1993 года фирмы    «</a:t>
            </a:r>
            <a:r>
              <a:rPr lang="en-US" sz="2000" b="1" dirty="0" smtClean="0"/>
              <a:t>NESTE</a:t>
            </a:r>
            <a:r>
              <a:rPr lang="ru-RU" sz="2000" b="1" dirty="0" smtClean="0"/>
              <a:t>»   (Финляндия)   </a:t>
            </a:r>
            <a:br>
              <a:rPr lang="ru-RU" sz="2000" b="1" dirty="0" smtClean="0"/>
            </a:br>
            <a:r>
              <a:rPr lang="ru-RU" sz="2000" b="1" dirty="0" smtClean="0"/>
              <a:t>к   дорожному битуму марки </a:t>
            </a:r>
            <a:r>
              <a:rPr lang="en-US" sz="2000" b="1" dirty="0" smtClean="0"/>
              <a:t>BIT</a:t>
            </a:r>
            <a:r>
              <a:rPr lang="ru-RU" sz="2000" b="1" dirty="0" smtClean="0"/>
              <a:t>-80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000108"/>
          <a:ext cx="7858180" cy="5463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1571636"/>
                <a:gridCol w="2643206"/>
              </a:tblGrid>
              <a:tr h="6429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Метод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Требование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  битуму марки 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IT-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при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0,1мм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 5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70 - 100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ASTM D 2171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80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мм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/с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 2170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225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Растворимость, 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ASTM D 2042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ASTM D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200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45±2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Плотность при 15°С, кг/м</a:t>
                      </a:r>
                      <a:r>
                        <a:rPr lang="ru-RU" sz="1400" b="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1 035±5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по методике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1754: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массы, % масс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±0,3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хрупкости, 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DIN 52012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≤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С, 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Па.с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ASTM D 2171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200….800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25°С, см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Коэффициент возрастания вязкости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 1754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≤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Нормативные требования фирмы  «</a:t>
            </a:r>
            <a:r>
              <a:rPr lang="en-US" sz="1800" b="1" dirty="0" smtClean="0"/>
              <a:t>NYNAS</a:t>
            </a:r>
            <a:r>
              <a:rPr lang="ru-RU" sz="1800" b="1" dirty="0" smtClean="0"/>
              <a:t>» (Швеция)  1997 года </a:t>
            </a:r>
            <a:br>
              <a:rPr lang="ru-RU" sz="1800" b="1" dirty="0" smtClean="0"/>
            </a:br>
            <a:r>
              <a:rPr lang="ru-RU" sz="1800" b="1" dirty="0" smtClean="0"/>
              <a:t>к дорожному битуму марки В 85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14422"/>
          <a:ext cx="8001057" cy="4195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1905014"/>
                <a:gridCol w="2667019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Единица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измерения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 85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при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0,1мм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70 - 100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при 60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b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120         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мм</a:t>
                      </a:r>
                      <a:r>
                        <a:rPr lang="ru-RU" sz="1400" b="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260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 43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толуоле</a:t>
                      </a:r>
                      <a:endParaRPr lang="ru-RU" sz="1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масс.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99,5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</a:t>
                      </a:r>
                      <a:endParaRPr lang="ru-RU" sz="1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Плотность при  25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 (на воздухе)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1,02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Плотность при 15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 (в вакууме)</a:t>
                      </a:r>
                      <a:endParaRPr lang="ru-RU" sz="1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1030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при 163</a:t>
                      </a:r>
                      <a:r>
                        <a:rPr lang="ru-RU" sz="1400" b="1" u="sng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1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С в течение 5 час:</a:t>
                      </a:r>
                      <a:endParaRPr lang="ru-RU" sz="1000" b="1" u="sng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% масс.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r>
                        <a:rPr lang="ru-RU" sz="10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÷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хрупкости по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Фраасу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10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Коэффициент затвердевания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    3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 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</a:t>
                      </a: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100  </a:t>
                      </a:r>
                      <a:endParaRPr lang="ru-RU" sz="1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96908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Нормативные требования Британского стандарта 1989 года  к качеству нефтяных вязких дорожных битумов (выдержка для некоторых марок)</a:t>
            </a:r>
            <a:br>
              <a:rPr lang="ru-RU" sz="1800" b="1" dirty="0" smtClean="0"/>
            </a:b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0"/>
          <a:ext cx="8229600" cy="399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/>
                <a:gridCol w="1251588"/>
                <a:gridCol w="1214446"/>
                <a:gridCol w="1285884"/>
                <a:gridCol w="1185842"/>
              </a:tblGrid>
              <a:tr h="41135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Требования к битуму, характеризующемуся пенетрацией: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8580" marR="68580" marT="0" marB="0"/>
                </a:tc>
              </a:tr>
              <a:tr h="4113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0,1мм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 ±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70 ±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 ±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200 ± 30</a:t>
                      </a:r>
                    </a:p>
                  </a:txBody>
                  <a:tcPr marL="68580" marR="68580" marT="0" marB="0"/>
                </a:tc>
              </a:tr>
              <a:tr h="8763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Температура размягчения, °С,                                                                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минимальная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максимальная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</a:tr>
              <a:tr h="572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трихлорэтилене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%масс,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358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в тонкой пленке: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3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массы, % масс, не 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</a:tr>
              <a:tr h="4113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Потеря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%,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Нормативные требования США  1976 года к дорожному битуму, </a:t>
            </a:r>
            <a:br>
              <a:rPr lang="ru-RU" sz="1800" b="1" dirty="0" smtClean="0"/>
            </a:br>
            <a:r>
              <a:rPr lang="ru-RU" sz="1800" b="1" dirty="0" smtClean="0"/>
              <a:t>маркированному по </a:t>
            </a:r>
            <a:r>
              <a:rPr lang="ru-RU" sz="1800" b="1" dirty="0" err="1" smtClean="0"/>
              <a:t>пенетрации</a:t>
            </a:r>
            <a:r>
              <a:rPr lang="ru-RU" sz="1800" b="1" dirty="0" smtClean="0"/>
              <a:t> 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16418"/>
          <a:ext cx="8143934" cy="466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928694"/>
                <a:gridCol w="857256"/>
                <a:gridCol w="928694"/>
                <a:gridCol w="857256"/>
                <a:gridCol w="857256"/>
                <a:gridCol w="714382"/>
              </a:tblGrid>
              <a:tr h="374932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Требования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к битуму  марки по </a:t>
                      </a:r>
                      <a:r>
                        <a:rPr lang="ru-RU" sz="14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пенетрации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9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40-50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60-70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85-100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9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1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25°С, 0,1мм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</a:tr>
              <a:tr h="3414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вспышки, °С,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6118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Дуктильность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см,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575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дихлорэтилене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% масс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не ниже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374932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по методике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ASTM D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1754: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4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Остаточная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% от исходного значения,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6118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25°С, см,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Нормативные требования США  1976 года к дорожному битуму, </a:t>
            </a:r>
            <a:br>
              <a:rPr lang="ru-RU" sz="1800" b="1" dirty="0" smtClean="0"/>
            </a:br>
            <a:r>
              <a:rPr lang="ru-RU" sz="1800" b="1" dirty="0" smtClean="0"/>
              <a:t>маркированному по вязкости исходного битума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599" cy="4852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000132"/>
                <a:gridCol w="900090"/>
                <a:gridCol w="1000132"/>
                <a:gridCol w="1071570"/>
                <a:gridCol w="1071570"/>
                <a:gridCol w="900089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Требования к битуму марки по вязкости: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АС-40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при 60°С, пуаз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250±50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500±100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1 000±200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2 000±400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3 000±500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4 000±500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Кинематическая вязкость при 135°С,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сСт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при 25°С, 0,1мм, 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Температура воспламенения в закрытом тигле, °С,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163 (325)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177 (350)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219 (425)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232 (450)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232 (450)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232 (450)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Растворимость в </a:t>
                      </a: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трихлорэтилене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%, 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99,0</a:t>
                      </a:r>
                    </a:p>
                  </a:txBody>
                  <a:tcPr marL="68580" marR="68580" marT="0" marB="0"/>
                </a:tc>
              </a:tr>
              <a:tr h="26990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После прогрева по методике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AASHTO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Т 179: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Потеря массы при нагревании, %, не более</a:t>
                      </a:r>
                      <a:r>
                        <a:rPr lang="ru-RU" sz="1400" b="0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Динамическая вязкость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при 60°С, пуаз, не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8 000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16 000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25°С,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см, не менее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400" b="0" baseline="300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</a:t>
                      </a:r>
                      <a:endParaRPr lang="ru-RU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2759</TotalTime>
  <Words>7019</Words>
  <Application>Microsoft Office PowerPoint</Application>
  <PresentationFormat>Экран (4:3)</PresentationFormat>
  <Paragraphs>2823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        НОВЫЕ  ПОДХОДЫ  К  НОРМИРОВАНИЮ  КАЧЕСТВА   НЕФТЯНЫХ  БИТУМОВ В ДЕЯТЕЛЬНОСТИ  ГОСУДАРСТВЕННОЙ  КОМПАНИИ  «РОССИЙСКИЕ  АВТОМОБИЛЬНЫЕ  ДОРОГИ»  Худякова Татьяна Сергеевна Заместитель генерального директора ООО «Испытательный центр «Дорсервис»  2012 г.</vt:lpstr>
      <vt:lpstr>Слайд 2</vt:lpstr>
      <vt:lpstr>                 Основанием для формулирования новых              технических требований к дорожному битуму           являются результаты сопоставительного анализа:   •    критериев  и   методов   оценки   качества   дорожных  битумов  в России    и          за    рубежом,  изложенных  в  требованиях  ГОСТ 22245-90   и     зарубежных        стандартах  •    данных    комплексных    лабораторных    испытаний    дорожных    битумов            российского    производства   по   стандартным   методикам    ГОСТ  и  ASTM,          накопленных в Санкт-Петербурге за 15 лет  •    данных   о    физико-механических     свойствах   асфальтобетонных  смесей,        изготавливаемых с использованием дорожных битумов разных марок  •    информации   о    состоянии    дорожных      покрытий,       устраиваемых      с           использованием    дорожных   битумов   разных    марок в Санкт-Петербурге           и Ленинградской области </vt:lpstr>
      <vt:lpstr>Динамика совершенствования  требований  ГОСТ  22245 к битуму  нефтяному дорожному вязкому</vt:lpstr>
      <vt:lpstr>Нормативные   требования   1993 года фирмы    «NESTE»   (Финляндия)    к   дорожному битуму марки BIT-80 </vt:lpstr>
      <vt:lpstr>Нормативные требования фирмы  «NYNAS» (Швеция)  1997 года  к дорожному битуму марки В 85</vt:lpstr>
      <vt:lpstr>Нормативные требования Британского стандарта 1989 года  к качеству нефтяных вязких дорожных битумов (выдержка для некоторых марок) </vt:lpstr>
      <vt:lpstr>Нормативные требования США  1976 года к дорожному битуму,  маркированному по пенетрации </vt:lpstr>
      <vt:lpstr>Нормативные требования США  1976 года к дорожному битуму,  маркированному по вязкости исходного битума</vt:lpstr>
      <vt:lpstr>Требования США  1976 года   к дорожным битумам, классифицируемым по вязкости при 60°С  битума после прогрева во вращающейся тонкой пленке  </vt:lpstr>
      <vt:lpstr>Требования Японского стандарта JIS K 2207  к дорожным битумам  </vt:lpstr>
      <vt:lpstr>Нормативные требования к дорожному битуму в разных странах  по состоянию на 1995 год  </vt:lpstr>
      <vt:lpstr>EN 12591:2009  Классификация дорожных битумов c «пенетрацией при 25°С»  в диапазоне от 20 х 0,1мм  до 220 х 0,1мм Свойства, обязательные для всех марок дорожного битума, представленных в таблице</vt:lpstr>
      <vt:lpstr>EN 12591:2009  Классификация дорожных битумов  с «пенетрацей при 25°С»  в диапазоне от 20 х 0,1мм  до 220 х 0,1мм.   Свойства, определяемые региональными требованиями </vt:lpstr>
      <vt:lpstr>  SFS-EN 12591:2009 Финские нормативные требования  к дорожному битуму </vt:lpstr>
      <vt:lpstr> ГОСТ  22245 , в отличие от зарубежных стандартов: </vt:lpstr>
      <vt:lpstr>Проект ГОСТ  Р на битумы дорожные улучшенные   (2001г.)</vt:lpstr>
      <vt:lpstr> Перечень показателей физико-механических свойств дорожных битумов улучшенного качества, регламентируемых нормативными документами, разработанными российскими производителями за последние 20 лет   </vt:lpstr>
      <vt:lpstr>Результаты   испытаний  на  соответствие   требованиям   ГОСТ 22245-90       битума марки  БНД 60/90 в пробах, отобранных из промышленных партий товарной продукции разных производителей  в 2010г.   </vt:lpstr>
      <vt:lpstr>Результаты  испытаний на соответствие требованиям ГОСТ 22245-90 битума марки  БНД 60/90 в пробах, отобранных из промышленных партий товарной продукции ОАО «Московский НПЗ» в 2010г.   </vt:lpstr>
      <vt:lpstr>Результаты испытаний на соответствие требованиям ГОСТ 22245-90 битума нефтяного дорожного улучшенного из западно-сибирских нефтей  марки БДУС 70/100 в пробах, отобранных из промышленных партий товарной продукции ООО «КИНЕФ» в 2010г. </vt:lpstr>
      <vt:lpstr>Результаты  испытаний  на  соответствие  требований    ГОСТ 22245-90     битума   нефтяного  дорожного   улучшенного   марки БДУ 70/100 в пробах,  отобранных из промышленных партий товарной продукции  ООО «ЛУКОЙЛ-Ухтанефтепереработка» в 2010г. </vt:lpstr>
      <vt:lpstr>Результаты  дополнительных   испытаний   битума    нефтяного    дорожного    вязкого     марки   БНД 60/90 в пробах, отобранных из промышленных партий товарной продукции разных производителей в 2010г. </vt:lpstr>
      <vt:lpstr>Результаты  дополнительных   испытаний   битума    нефтяного    дорожного    вязкого     марки   БНД 60/90 производства ОАО «Московский НПЗ» в пробах,  отобранных из промышленных партий товарной продукции  в 2010г. </vt:lpstr>
      <vt:lpstr>Результаты  дополнительных   испытаний   битума    нефтяного    дорожного    улучшенного из западно-сибирских нефтей     марки   БДУС 70/100   производства   ООО «КИНЕФ»  в   пробах,   отобранных   из  промышленных   партий  товарной  продукции в 2010г. </vt:lpstr>
      <vt:lpstr>Результаты  дополнительных   испытаний   битума    нефтяного    дорожного     с  улучшенными   характеристиками     марки   БДУ 70/1000     производства    ООО «ЛУКОЙЛ-Ухтанефтепереработка»  в   пробах,    отобранных   из  промышленных   партий  товарной  продукции  в 2010г. </vt:lpstr>
      <vt:lpstr>Показатели  физико-механических   свойств    дорожного   битума разных марок после прогрева в тонкой пленке по методике ASTM D 1754, обусловливающие его эксплуатационную надежность в составе дорожных покрытий </vt:lpstr>
      <vt:lpstr>Динамика совершенствований нормативных требований к битуму нефтяному дорожному улучшенному марки БДУ 70/100  производства ООО «ЛУКОЙЛ-Ухтанефтепереработка»</vt:lpstr>
      <vt:lpstr>Динамика совершенствований нормативных требований к битуму нефтяному дорожному улучшенному марки БДУ 70/100  производства ООО «ЛУКОЙЛ-Ухтанефтепереработка»</vt:lpstr>
      <vt:lpstr>Технические требования к битуму нефтяному дорожному  улучшенному, используемому на объектах строительства, реконструкции  и ремонта дорог Государственной Компании «Автодор»   СТО АВТОДОР 2.1-2011</vt:lpstr>
      <vt:lpstr>     Технические требования к битуму нефтяному дорожному  улучшенному, используемому на объектах строительства, реконструкции  и ремонта дорог Государственной Компании «Автодор»   СТО АВТОДОР 2.1-2011  После прогрева в тонкой пленке по методике EN 12607-2 или (EN 12607-1)  </vt:lpstr>
      <vt:lpstr>ПРОЕКТ  НАЦИОНАЛЬНОГО  СТАНДАРТА БИТУМЫ  НЕФТЯНЫЕ ДОРОЖНЫЕ ВЯЗКИЕ. ТЕХНИЧЕСКИЕ УСЛОВИЯ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Продолжение таблицы                                                  ПРОЕКТ  НАЦИОНАЛЬНОГО  СТАНДАРТА                     БИТУМЫ  НЕФТЯНЫЕ ДОРОЖНЫЕ ВЯЗКИЕ. ТЕХНИЧЕСКИЕ УСЛОВИЯ </vt:lpstr>
      <vt:lpstr>Продолжение таблицы</vt:lpstr>
      <vt:lpstr>Слайд 35</vt:lpstr>
      <vt:lpstr>Слайд 36</vt:lpstr>
      <vt:lpstr>ОПТИМАЛЬНЫЙ  ВАРИАНТ  Технических требований к битуму нефтяному дорожному улучшенному </vt:lpstr>
      <vt:lpstr>Требования AASHTO МP1   (Superpave) 2001г.   к битумным вяжущим</vt:lpstr>
      <vt:lpstr>Требования AASHTO МP1   (Superpave)   к битумному вяжущему марки PG 70 </vt:lpstr>
      <vt:lpstr>Испытательное оборудование для битумного вяжущего Superpave  и цели исследования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дополнительных требований к качеству дорожных битумов (ГОСТ 22245), применяемых при строительстве, реконструкции и ремонте автомобильных дорог Государственной компании «АВТОДОР» с учетом региональных климатических условий</dc:title>
  <cp:lastModifiedBy>Татьяна Сергеевна</cp:lastModifiedBy>
  <cp:revision>442</cp:revision>
  <dcterms:modified xsi:type="dcterms:W3CDTF">2012-03-29T15:57:05Z</dcterms:modified>
</cp:coreProperties>
</file>