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0"/>
  </p:normalViewPr>
  <p:slideViewPr>
    <p:cSldViewPr>
      <p:cViewPr varScale="1">
        <p:scale>
          <a:sx n="111" d="100"/>
          <a:sy n="111" d="100"/>
        </p:scale>
        <p:origin x="1680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36984-8B9D-489F-BCAB-E929D143583E}" type="datetimeFigureOut">
              <a:rPr lang="ru-RU" smtClean="0"/>
              <a:pPr/>
              <a:t>04.03.2021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DF937-26E4-407F-9A1E-13C253689C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36984-8B9D-489F-BCAB-E929D143583E}" type="datetimeFigureOut">
              <a:rPr lang="ru-RU" smtClean="0"/>
              <a:pPr/>
              <a:t>04.03.2021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DF937-26E4-407F-9A1E-13C253689C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36984-8B9D-489F-BCAB-E929D143583E}" type="datetimeFigureOut">
              <a:rPr lang="ru-RU" smtClean="0"/>
              <a:pPr/>
              <a:t>04.03.2021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DF937-26E4-407F-9A1E-13C253689C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36984-8B9D-489F-BCAB-E929D143583E}" type="datetimeFigureOut">
              <a:rPr lang="ru-RU" smtClean="0"/>
              <a:pPr/>
              <a:t>04.03.2021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DF937-26E4-407F-9A1E-13C253689C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36984-8B9D-489F-BCAB-E929D143583E}" type="datetimeFigureOut">
              <a:rPr lang="ru-RU" smtClean="0"/>
              <a:pPr/>
              <a:t>04.03.2021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DF937-26E4-407F-9A1E-13C253689C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36984-8B9D-489F-BCAB-E929D143583E}" type="datetimeFigureOut">
              <a:rPr lang="ru-RU" smtClean="0"/>
              <a:pPr/>
              <a:t>04.03.2021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DF937-26E4-407F-9A1E-13C253689C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36984-8B9D-489F-BCAB-E929D143583E}" type="datetimeFigureOut">
              <a:rPr lang="ru-RU" smtClean="0"/>
              <a:pPr/>
              <a:t>04.03.2021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DF937-26E4-407F-9A1E-13C253689C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36984-8B9D-489F-BCAB-E929D143583E}" type="datetimeFigureOut">
              <a:rPr lang="ru-RU" smtClean="0"/>
              <a:pPr/>
              <a:t>04.03.2021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DF937-26E4-407F-9A1E-13C253689C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36984-8B9D-489F-BCAB-E929D143583E}" type="datetimeFigureOut">
              <a:rPr lang="ru-RU" smtClean="0"/>
              <a:pPr/>
              <a:t>04.03.2021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DF937-26E4-407F-9A1E-13C253689C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36984-8B9D-489F-BCAB-E929D143583E}" type="datetimeFigureOut">
              <a:rPr lang="ru-RU" smtClean="0"/>
              <a:pPr/>
              <a:t>04.03.2021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DF937-26E4-407F-9A1E-13C253689C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36984-8B9D-489F-BCAB-E929D143583E}" type="datetimeFigureOut">
              <a:rPr lang="ru-RU" smtClean="0"/>
              <a:pPr/>
              <a:t>04.03.2021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DF937-26E4-407F-9A1E-13C253689C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36984-8B9D-489F-BCAB-E929D143583E}" type="datetimeFigureOut">
              <a:rPr lang="ru-RU" smtClean="0"/>
              <a:pPr/>
              <a:t>04.03.2021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DF937-26E4-407F-9A1E-13C253689CC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Гармонизация российских нормативных требований к вязким дорожным битумам с европейскими стандартами (в новом стандарте)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Старение битума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 algn="just"/>
            <a:r>
              <a:rPr lang="ru-RU" dirty="0"/>
              <a:t>различия в требованиях к применяемым чашкам для испытания: </a:t>
            </a:r>
            <a:r>
              <a:rPr lang="en-US" dirty="0"/>
              <a:t>EN</a:t>
            </a:r>
            <a:r>
              <a:rPr lang="ru-RU" dirty="0"/>
              <a:t> 12607-2 предусматривает использование цилиндрических чашек внутренним диаметром (140</a:t>
            </a:r>
            <a:r>
              <a:rPr lang="ru-RU" dirty="0">
                <a:sym typeface="Symbol"/>
              </a:rPr>
              <a:t></a:t>
            </a:r>
            <a:r>
              <a:rPr lang="ru-RU" dirty="0"/>
              <a:t>1) мм и высотой (9,5</a:t>
            </a:r>
            <a:r>
              <a:rPr lang="ru-RU" dirty="0">
                <a:sym typeface="Symbol"/>
              </a:rPr>
              <a:t></a:t>
            </a:r>
            <a:r>
              <a:rPr lang="ru-RU" dirty="0"/>
              <a:t>0,5) мм стеклянные или алюминиевые с толщиной стенок от (0,6</a:t>
            </a:r>
            <a:r>
              <a:rPr lang="ru-RU" dirty="0">
                <a:sym typeface="Symbol"/>
              </a:rPr>
              <a:t></a:t>
            </a:r>
            <a:r>
              <a:rPr lang="ru-RU" dirty="0"/>
              <a:t>0,1) до (1,0</a:t>
            </a:r>
            <a:r>
              <a:rPr lang="ru-RU" dirty="0">
                <a:sym typeface="Symbol"/>
              </a:rPr>
              <a:t></a:t>
            </a:r>
            <a:r>
              <a:rPr lang="ru-RU" dirty="0"/>
              <a:t>0,1) мм; отечественный стандарт предписывает применение чашек металлических цилиндрических с плоским дном, внутренним диаметром (128</a:t>
            </a:r>
            <a:r>
              <a:rPr lang="ru-RU" dirty="0">
                <a:sym typeface="Symbol"/>
              </a:rPr>
              <a:t></a:t>
            </a:r>
            <a:r>
              <a:rPr lang="ru-RU" dirty="0"/>
              <a:t>1) мм, высотой (15,0</a:t>
            </a:r>
            <a:r>
              <a:rPr lang="ru-RU" dirty="0">
                <a:sym typeface="Symbol"/>
              </a:rPr>
              <a:t></a:t>
            </a:r>
            <a:r>
              <a:rPr lang="ru-RU" dirty="0"/>
              <a:t>0,5) мм и толщиной стенок (1,5</a:t>
            </a:r>
            <a:r>
              <a:rPr lang="ru-RU" dirty="0">
                <a:sym typeface="Symbol"/>
              </a:rPr>
              <a:t></a:t>
            </a:r>
            <a:r>
              <a:rPr lang="ru-RU" dirty="0"/>
              <a:t>0,5) мм;</a:t>
            </a:r>
          </a:p>
          <a:p>
            <a:pPr lvl="0" algn="just"/>
            <a:r>
              <a:rPr lang="ru-RU" dirty="0"/>
              <a:t>различия в требованиях к шкафу. По </a:t>
            </a:r>
            <a:r>
              <a:rPr lang="en-US" dirty="0"/>
              <a:t>EN</a:t>
            </a:r>
            <a:r>
              <a:rPr lang="ru-RU" dirty="0"/>
              <a:t> 12607-2 в шкафу должен быть установлен вращающийся под определенным углом поддон, по ГОСТ 18180 поддон закреплен неподвижно. </a:t>
            </a:r>
            <a:r>
              <a:rPr lang="ru-RU" dirty="0" err="1"/>
              <a:t>Евронорма</a:t>
            </a:r>
            <a:r>
              <a:rPr lang="ru-RU" dirty="0"/>
              <a:t> предписывает, что используемый шкаф должен обеспечивать контролируемую подачу воздуха, отечественный документ нормирует объем шкафа, а также наличие вентиляционного отверстия диаметром от 10 до 20 мм;</a:t>
            </a:r>
          </a:p>
          <a:p>
            <a:pPr algn="just"/>
            <a:r>
              <a:rPr lang="ru-RU" dirty="0"/>
              <a:t>по EN 12607-2 время испытания 5 ч 15 мин, по ГОСТ 18180 этот же показатель – 5 ч.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Старение битума</a:t>
            </a:r>
            <a:br>
              <a:rPr lang="ru-RU" dirty="0"/>
            </a:br>
            <a:endParaRPr lang="ru-RU" dirty="0"/>
          </a:p>
        </p:txBody>
      </p:sp>
      <p:pic>
        <p:nvPicPr>
          <p:cNvPr id="4" name="Содержимое 3" descr="22032012304.jpg"/>
          <p:cNvPicPr>
            <a:picLocks noGrp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Старение битума</a:t>
            </a:r>
            <a:br>
              <a:rPr lang="ru-RU" dirty="0"/>
            </a:br>
            <a:endParaRPr lang="ru-RU" dirty="0"/>
          </a:p>
        </p:txBody>
      </p:sp>
      <p:pic>
        <p:nvPicPr>
          <p:cNvPr id="4" name="Содержимое 3" descr="22032012305.jpg"/>
          <p:cNvPicPr>
            <a:picLocks noGrp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Старение битума</a:t>
            </a:r>
            <a:br>
              <a:rPr lang="ru-RU" dirty="0"/>
            </a:br>
            <a:endParaRPr lang="ru-RU" dirty="0"/>
          </a:p>
        </p:txBody>
      </p:sp>
      <p:pic>
        <p:nvPicPr>
          <p:cNvPr id="4" name="Содержимое 3" descr="22032012307.jpg"/>
          <p:cNvPicPr>
            <a:picLocks noGrp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Старение битума</a:t>
            </a:r>
            <a:br>
              <a:rPr lang="ru-RU" dirty="0"/>
            </a:br>
            <a:r>
              <a:rPr lang="ru-RU" dirty="0"/>
              <a:t>ГОСТ</a:t>
            </a:r>
          </a:p>
        </p:txBody>
      </p:sp>
      <p:pic>
        <p:nvPicPr>
          <p:cNvPr id="4" name="Содержимое 3" descr="22032012308.jpg"/>
          <p:cNvPicPr>
            <a:picLocks noGrp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Старение битума</a:t>
            </a:r>
            <a:br>
              <a:rPr lang="ru-RU" dirty="0"/>
            </a:br>
            <a:r>
              <a:rPr lang="ru-RU" dirty="0"/>
              <a:t>ГОСТ</a:t>
            </a:r>
          </a:p>
        </p:txBody>
      </p:sp>
      <p:pic>
        <p:nvPicPr>
          <p:cNvPr id="4" name="Содержимое 3" descr="22032012309.jpg"/>
          <p:cNvPicPr>
            <a:picLocks noGrp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Физико-химические показатели битумов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ru-RU" dirty="0"/>
              <a:t>Основные требования для всех климатических условий:</a:t>
            </a:r>
          </a:p>
          <a:p>
            <a:pPr lvl="1"/>
            <a:r>
              <a:rPr lang="ru-RU" dirty="0" err="1"/>
              <a:t>пенетрация</a:t>
            </a:r>
            <a:r>
              <a:rPr lang="ru-RU" dirty="0"/>
              <a:t> при 25</a:t>
            </a:r>
            <a:r>
              <a:rPr lang="ru-RU" baseline="30000" dirty="0"/>
              <a:t>0</a:t>
            </a:r>
            <a:r>
              <a:rPr lang="ru-RU" dirty="0"/>
              <a:t>С;</a:t>
            </a:r>
          </a:p>
          <a:p>
            <a:pPr lvl="1"/>
            <a:r>
              <a:rPr lang="ru-RU" dirty="0"/>
              <a:t>температура размягчения по </a:t>
            </a:r>
            <a:r>
              <a:rPr lang="ru-RU" dirty="0" err="1"/>
              <a:t>КиШ</a:t>
            </a:r>
            <a:r>
              <a:rPr lang="ru-RU" dirty="0"/>
              <a:t>;</a:t>
            </a:r>
          </a:p>
          <a:p>
            <a:pPr lvl="1"/>
            <a:r>
              <a:rPr lang="ru-RU" dirty="0"/>
              <a:t>температура хрупкости по </a:t>
            </a:r>
            <a:r>
              <a:rPr lang="ru-RU" dirty="0" err="1"/>
              <a:t>Фраасу</a:t>
            </a:r>
            <a:r>
              <a:rPr lang="ru-RU" dirty="0"/>
              <a:t>;</a:t>
            </a:r>
          </a:p>
          <a:p>
            <a:pPr lvl="1"/>
            <a:r>
              <a:rPr lang="ru-RU" dirty="0"/>
              <a:t>динамическая вязкость при 60</a:t>
            </a:r>
            <a:r>
              <a:rPr lang="ru-RU" baseline="30000" dirty="0"/>
              <a:t>0</a:t>
            </a:r>
            <a:r>
              <a:rPr lang="ru-RU" dirty="0"/>
              <a:t>С;</a:t>
            </a:r>
          </a:p>
          <a:p>
            <a:pPr lvl="1"/>
            <a:r>
              <a:rPr lang="ru-RU" dirty="0"/>
              <a:t>кинематическая вязкость при 135</a:t>
            </a:r>
            <a:r>
              <a:rPr lang="ru-RU" baseline="30000" dirty="0"/>
              <a:t>0</a:t>
            </a:r>
            <a:r>
              <a:rPr lang="ru-RU" dirty="0"/>
              <a:t>С;</a:t>
            </a:r>
          </a:p>
          <a:p>
            <a:pPr lvl="1"/>
            <a:r>
              <a:rPr lang="ru-RU" dirty="0"/>
              <a:t>температура вспышки;</a:t>
            </a:r>
          </a:p>
          <a:p>
            <a:pPr lvl="1"/>
            <a:r>
              <a:rPr lang="ru-RU" dirty="0"/>
              <a:t>устойчивость к старению по показателям:</a:t>
            </a:r>
          </a:p>
          <a:p>
            <a:pPr lvl="2"/>
            <a:r>
              <a:rPr lang="ru-RU" dirty="0"/>
              <a:t>	изменение температуры размягчения после прогрева;</a:t>
            </a:r>
          </a:p>
          <a:p>
            <a:pPr lvl="2"/>
            <a:r>
              <a:rPr lang="ru-RU" dirty="0"/>
              <a:t>	значение динамической вязкости при 60</a:t>
            </a:r>
            <a:r>
              <a:rPr lang="ru-RU" baseline="30000" dirty="0"/>
              <a:t>0</a:t>
            </a:r>
            <a:r>
              <a:rPr lang="ru-RU" dirty="0"/>
              <a:t>С после прогрева;</a:t>
            </a:r>
          </a:p>
          <a:p>
            <a:pPr lvl="2"/>
            <a:r>
              <a:rPr lang="ru-RU" dirty="0"/>
              <a:t>	</a:t>
            </a:r>
            <a:r>
              <a:rPr lang="ru-RU" dirty="0" err="1"/>
              <a:t>рястяжимость</a:t>
            </a:r>
            <a:r>
              <a:rPr lang="ru-RU" dirty="0"/>
              <a:t> при 25</a:t>
            </a:r>
            <a:r>
              <a:rPr lang="ru-RU" baseline="30000" dirty="0"/>
              <a:t>0</a:t>
            </a:r>
            <a:r>
              <a:rPr lang="ru-RU" dirty="0"/>
              <a:t>С после прогрева.</a:t>
            </a:r>
          </a:p>
          <a:p>
            <a:r>
              <a:rPr lang="ru-RU" dirty="0"/>
              <a:t>Требования, дополнительно выбираемые исходя из климатических условий региона применения:</a:t>
            </a:r>
          </a:p>
          <a:p>
            <a:pPr lvl="1"/>
            <a:r>
              <a:rPr lang="ru-RU" dirty="0" err="1"/>
              <a:t>пенетрация</a:t>
            </a:r>
            <a:r>
              <a:rPr lang="ru-RU" dirty="0"/>
              <a:t> при 0</a:t>
            </a:r>
            <a:r>
              <a:rPr lang="ru-RU" baseline="30000" dirty="0"/>
              <a:t>0</a:t>
            </a:r>
            <a:r>
              <a:rPr lang="ru-RU" dirty="0"/>
              <a:t>С;</a:t>
            </a:r>
          </a:p>
          <a:p>
            <a:pPr lvl="1"/>
            <a:r>
              <a:rPr lang="ru-RU" dirty="0"/>
              <a:t>растяжимость при 0</a:t>
            </a:r>
            <a:r>
              <a:rPr lang="ru-RU" baseline="30000" dirty="0"/>
              <a:t>0</a:t>
            </a:r>
            <a:r>
              <a:rPr lang="ru-RU" dirty="0"/>
              <a:t>С;</a:t>
            </a:r>
          </a:p>
          <a:p>
            <a:pPr lvl="1"/>
            <a:r>
              <a:rPr lang="ru-RU" dirty="0"/>
              <a:t>устойчивость к старению по показателям:</a:t>
            </a:r>
          </a:p>
          <a:p>
            <a:pPr lvl="2"/>
            <a:r>
              <a:rPr lang="ru-RU" dirty="0"/>
              <a:t>	</a:t>
            </a:r>
            <a:r>
              <a:rPr lang="ru-RU" dirty="0" err="1"/>
              <a:t>пенетрация</a:t>
            </a:r>
            <a:r>
              <a:rPr lang="ru-RU" dirty="0"/>
              <a:t> при 25</a:t>
            </a:r>
            <a:r>
              <a:rPr lang="ru-RU" baseline="30000" dirty="0"/>
              <a:t>0</a:t>
            </a:r>
            <a:r>
              <a:rPr lang="ru-RU" dirty="0"/>
              <a:t>С после прогрева;</a:t>
            </a:r>
          </a:p>
          <a:p>
            <a:pPr lvl="2"/>
            <a:r>
              <a:rPr lang="ru-RU" dirty="0"/>
              <a:t>	значение температуры хрупкости после прогрева;</a:t>
            </a:r>
          </a:p>
          <a:p>
            <a:pPr lvl="2"/>
            <a:r>
              <a:rPr lang="ru-RU" dirty="0"/>
              <a:t>	потеря массы после прогрева.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Титульный лист ПРСТ</a:t>
            </a:r>
          </a:p>
        </p:txBody>
      </p:sp>
      <p:pic>
        <p:nvPicPr>
          <p:cNvPr id="2048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71800" y="1196752"/>
            <a:ext cx="3600400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Технические требования</a:t>
            </a: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3609" y="1124743"/>
            <a:ext cx="7632848" cy="5420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Технические требования</a:t>
            </a: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6191" t="16542" r="15197" b="7090"/>
          <a:stretch>
            <a:fillRect/>
          </a:stretch>
        </p:blipFill>
        <p:spPr bwMode="auto">
          <a:xfrm>
            <a:off x="755576" y="1196752"/>
            <a:ext cx="7920880" cy="5510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Результаты сравнения отечественных  стандартов и Европейских норм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Различия в основном касаются подготовки проб к испытанию, средствам испытания и обработке результатов:</a:t>
            </a:r>
          </a:p>
          <a:p>
            <a:pPr lvl="1"/>
            <a:r>
              <a:rPr lang="ru-RU" dirty="0"/>
              <a:t>По </a:t>
            </a:r>
            <a:r>
              <a:rPr lang="ru-RU" dirty="0" err="1"/>
              <a:t>пенетрации</a:t>
            </a:r>
            <a:r>
              <a:rPr lang="ru-RU" dirty="0"/>
              <a:t> выявлено более 35 отличий,</a:t>
            </a:r>
          </a:p>
          <a:p>
            <a:pPr lvl="1"/>
            <a:r>
              <a:rPr lang="ru-RU" dirty="0"/>
              <a:t>По температуре размягчения – более 30 отличий,</a:t>
            </a:r>
          </a:p>
          <a:p>
            <a:pPr lvl="1"/>
            <a:r>
              <a:rPr lang="ru-RU" dirty="0"/>
              <a:t>По температуре вспышки – более 15 отличий,</a:t>
            </a:r>
          </a:p>
          <a:p>
            <a:pPr lvl="1"/>
            <a:r>
              <a:rPr lang="ru-RU" dirty="0"/>
              <a:t>По температуре хрупкости – более 30 отличий,</a:t>
            </a:r>
          </a:p>
          <a:p>
            <a:pPr lvl="1"/>
            <a:r>
              <a:rPr lang="ru-RU" dirty="0"/>
              <a:t>По растворимости – более 10 отличий,</a:t>
            </a:r>
          </a:p>
          <a:p>
            <a:pPr lvl="1"/>
            <a:r>
              <a:rPr lang="ru-RU" dirty="0"/>
              <a:t>По старению – более 10 отличий (сравнение проводилось с методом TFOT как наиболее близкому к отечественной методике, однако в проект нового ГОСТ</a:t>
            </a:r>
            <a:r>
              <a:rPr lang="en-US" dirty="0"/>
              <a:t> </a:t>
            </a:r>
            <a:r>
              <a:rPr lang="ru-RU" dirty="0"/>
              <a:t>вошла</a:t>
            </a:r>
            <a:r>
              <a:rPr lang="en-US" dirty="0"/>
              <a:t> </a:t>
            </a:r>
            <a:r>
              <a:rPr lang="ru-RU" dirty="0"/>
              <a:t>методика EN 12607-1 (метод RTFOT),</a:t>
            </a:r>
            <a:r>
              <a:rPr lang="en-US" dirty="0"/>
              <a:t> </a:t>
            </a:r>
            <a:r>
              <a:rPr lang="ru-RU" dirty="0"/>
              <a:t>которая в странах ЕС наиболее востребована в настоящее время).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Глубина проникания иглы (</a:t>
            </a:r>
            <a:r>
              <a:rPr lang="ru-RU" b="1" dirty="0" err="1"/>
              <a:t>пенетрация</a:t>
            </a:r>
            <a:r>
              <a:rPr lang="ru-RU" b="1" dirty="0"/>
              <a:t>)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/>
              <a:t>Основными различиями влияющими на ход проводимого испытания, а также на полученный результат, являются:</a:t>
            </a:r>
          </a:p>
          <a:p>
            <a:pPr lvl="1" algn="just"/>
            <a:r>
              <a:rPr lang="ru-RU" dirty="0"/>
              <a:t>различие в требованиях к пенетрационной игле, а именно: параметры шероховатости, твердость исходного материала для изготовления игл, различие параметров заточки игл;</a:t>
            </a:r>
          </a:p>
          <a:p>
            <a:pPr lvl="1" algn="just"/>
            <a:r>
              <a:rPr lang="ru-RU" dirty="0"/>
              <a:t>различные геометрические размеры пенетрационной чашки;</a:t>
            </a:r>
          </a:p>
          <a:p>
            <a:pPr lvl="1" algn="just"/>
            <a:r>
              <a:rPr lang="ru-RU" dirty="0"/>
              <a:t>европейские требования, в отличии от  ГОСТ 11501, предусматривают использование дистиллированной воды;</a:t>
            </a:r>
          </a:p>
          <a:p>
            <a:pPr lvl="1" algn="just"/>
            <a:r>
              <a:rPr lang="ru-RU" dirty="0"/>
              <a:t>в европейской норме предусмотрено проводить испытание разными иглами, в отечественной методике рекомендуется проводить испытание одной и той же иглой, которую после каждого испытания насухо протирают от остатков вяжущего (кроме случаев, когда глубина проникания иглы выше 200)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Температура размягчения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 algn="just"/>
            <a:r>
              <a:rPr lang="ru-RU" dirty="0"/>
              <a:t>различие в размерах кольца для испытания: в европейском стандарте внутренний диаметр верхней ступени кольца равен (19,8±0,1) мм, а ГОСТ 11506 предписывает размер (19,9±0,1) мм. Кроме того, отечественный стандарт предусматривает допуски размеров колец ±0,2 мм, в то время как в EN 1427 допуски ±0,1 мм. Также ГОСТ 11506 разрешает использование гладких устаревших колец;</a:t>
            </a:r>
          </a:p>
          <a:p>
            <a:pPr lvl="0" algn="just"/>
            <a:r>
              <a:rPr lang="ru-RU" dirty="0"/>
              <a:t>различается требование к диаметру шарика: в EN 1427 он равен (9,50±0,05) мм, а в ГОСТ 11506 – 9,525 мм. Также в европейском стандарте отсутствуют требования к материалу для изготовления шарика;</a:t>
            </a:r>
          </a:p>
          <a:p>
            <a:pPr lvl="0" algn="just"/>
            <a:r>
              <a:rPr lang="ru-RU" dirty="0"/>
              <a:t>различие в процессе подготовки образцов для испытания. Существенным отличием методики подготовки пробы по ГОСТ от </a:t>
            </a:r>
            <a:r>
              <a:rPr lang="en-US" dirty="0"/>
              <a:t>EN</a:t>
            </a:r>
            <a:r>
              <a:rPr lang="ru-RU" dirty="0"/>
              <a:t> 12594 является то, что в последнем рекомендуется разогревать образец в печи для избегания локальных перегревов, а в ГОСТ таких рекомендаций нет;</a:t>
            </a:r>
          </a:p>
          <a:p>
            <a:pPr lvl="0" algn="just"/>
            <a:r>
              <a:rPr lang="ru-RU" dirty="0"/>
              <a:t>европейский стандарт предусматривает предварительный подогрев колец перед испытанием до температуры на 90 </a:t>
            </a:r>
            <a:r>
              <a:rPr lang="ru-RU" dirty="0" err="1"/>
              <a:t>ºС </a:t>
            </a:r>
            <a:r>
              <a:rPr lang="ru-RU" dirty="0"/>
              <a:t>выше ожидаемой температуры размягчения – это обеспечит равномерный теплообмен между испытуемым битумом и кольцом. ГОСТ 11506 рекомендует подогревать кольца до предполагаемой температуры размягчения только в случае, если исследуемый битум имеет температуру размягчения свыше 80 </a:t>
            </a:r>
            <a:r>
              <a:rPr lang="ru-RU" dirty="0" err="1"/>
              <a:t>ºС</a:t>
            </a:r>
            <a:r>
              <a:rPr lang="ru-RU" dirty="0"/>
              <a:t>;</a:t>
            </a:r>
          </a:p>
          <a:p>
            <a:pPr lvl="0" algn="just"/>
            <a:r>
              <a:rPr lang="ru-RU" dirty="0"/>
              <a:t>отечественный стандарт, в отличие от европейского, допускает проведение испытания без использования направляющей накладки, которая позволяет четко зафиксировать шарик в центре кольца;</a:t>
            </a:r>
          </a:p>
          <a:p>
            <a:pPr algn="just"/>
            <a:r>
              <a:rPr lang="ru-RU" dirty="0"/>
              <a:t>результат испытания по ГОСТ 11506 округляют до целого числа, по EN 1427 – до 0,2 </a:t>
            </a:r>
            <a:r>
              <a:rPr lang="ru-RU" dirty="0" err="1"/>
              <a:t>ºС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Аппарат для определения температуры размягчения </a:t>
            </a:r>
            <a:endParaRPr lang="ru-RU" dirty="0"/>
          </a:p>
        </p:txBody>
      </p:sp>
      <p:pic>
        <p:nvPicPr>
          <p:cNvPr id="1026" name="Picture 2" descr="F:\Images\Камера\201203\201203A0\2803201231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3608" y="1608187"/>
            <a:ext cx="6557527" cy="49171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Аппарат для определения температуры размягчения </a:t>
            </a:r>
            <a:endParaRPr lang="ru-RU" dirty="0"/>
          </a:p>
        </p:txBody>
      </p:sp>
      <p:pic>
        <p:nvPicPr>
          <p:cNvPr id="4" name="Содержимое 3" descr="22032012312.jpg"/>
          <p:cNvPicPr>
            <a:picLocks noGrp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Растяжимость (</a:t>
            </a:r>
            <a:r>
              <a:rPr lang="ru-RU" b="1" dirty="0" err="1"/>
              <a:t>дуктильность</a:t>
            </a:r>
            <a:r>
              <a:rPr lang="ru-RU" b="1" dirty="0"/>
              <a:t>)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/>
          <a:lstStyle/>
          <a:p>
            <a:pPr lvl="0"/>
            <a:r>
              <a:rPr lang="ru-RU" sz="2000" dirty="0"/>
              <a:t>размеры форм «восьмерок» – это основной и главный параметр.</a:t>
            </a:r>
          </a:p>
          <a:p>
            <a:pPr>
              <a:buNone/>
            </a:pPr>
            <a:r>
              <a:rPr lang="ru-RU" sz="1800" dirty="0"/>
              <a:t>             ГОСТ 			              </a:t>
            </a:r>
            <a:r>
              <a:rPr lang="en-US" sz="1800" dirty="0"/>
              <a:t>EN</a:t>
            </a:r>
            <a:r>
              <a:rPr lang="ru-RU" sz="1800" dirty="0"/>
              <a:t> </a:t>
            </a:r>
            <a:r>
              <a:rPr lang="ru-RU" sz="1200" dirty="0"/>
              <a:t>А – (36,5 ± 0,2); </a:t>
            </a:r>
            <a:r>
              <a:rPr lang="en-US" sz="1200" dirty="0"/>
              <a:t>B </a:t>
            </a:r>
            <a:r>
              <a:rPr lang="ru-RU" sz="1200" dirty="0"/>
              <a:t>– (30,0 ± 0,1); </a:t>
            </a:r>
            <a:r>
              <a:rPr lang="en-US" sz="1200" dirty="0"/>
              <a:t>C </a:t>
            </a:r>
            <a:r>
              <a:rPr lang="ru-RU" sz="1200" dirty="0"/>
              <a:t>– (17,0 ± 0,1); </a:t>
            </a:r>
          </a:p>
          <a:p>
            <a:pPr>
              <a:buNone/>
            </a:pPr>
            <a:r>
              <a:rPr lang="ru-RU" sz="1200" dirty="0"/>
              <a:t>						  </a:t>
            </a:r>
            <a:r>
              <a:rPr lang="en-US" sz="1200" dirty="0"/>
              <a:t>D </a:t>
            </a:r>
            <a:r>
              <a:rPr lang="ru-RU" sz="1200" dirty="0"/>
              <a:t>– (6,0± 0,51); </a:t>
            </a:r>
            <a:r>
              <a:rPr lang="en-US" sz="1200" dirty="0"/>
              <a:t>E</a:t>
            </a:r>
            <a:r>
              <a:rPr lang="ru-RU" sz="1200" dirty="0"/>
              <a:t>– (10,0 ± 0,1); толщина – (10,0 ± 0,1).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5" name="Рисунок 4" descr="1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0" y="2323336"/>
            <a:ext cx="4320480" cy="1753736"/>
          </a:xfrm>
          <a:prstGeom prst="rect">
            <a:avLst/>
          </a:prstGeom>
        </p:spPr>
      </p:pic>
      <p:pic>
        <p:nvPicPr>
          <p:cNvPr id="6" name="Рисунок 5" descr="11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2040" y="4077072"/>
            <a:ext cx="3636169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4139952" y="5542102"/>
            <a:ext cx="43924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lang="en-US" sz="12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EN </a:t>
            </a:r>
            <a:r>
              <a:rPr lang="ru-RU" sz="12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эластичность)</a:t>
            </a:r>
            <a:endParaRPr lang="ru-RU" sz="1200" dirty="0">
              <a:solidFill>
                <a:prstClr val="black"/>
              </a:solidFill>
              <a:latin typeface="Arial" pitchFamily="34" charset="0"/>
            </a:endParaRP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А – (10,0 ± 0,2); </a:t>
            </a:r>
            <a:r>
              <a:rPr lang="en-US" sz="12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 </a:t>
            </a:r>
            <a:r>
              <a:rPr lang="ru-RU" sz="12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– (20,0 ± 0,2); </a:t>
            </a:r>
            <a:r>
              <a:rPr lang="en-US" sz="12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 </a:t>
            </a:r>
            <a:r>
              <a:rPr lang="ru-RU" sz="12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– (30,0 ± 0,3); </a:t>
            </a: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 </a:t>
            </a:r>
            <a:r>
              <a:rPr lang="ru-RU" sz="12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– (7,3 ± 0,5); </a:t>
            </a:r>
            <a:r>
              <a:rPr lang="en-US" sz="12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</a:t>
            </a:r>
            <a:r>
              <a:rPr lang="ru-RU" sz="12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= </a:t>
            </a:r>
            <a:r>
              <a:rPr lang="en-US" sz="12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lang="ru-RU" sz="12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+ </a:t>
            </a:r>
            <a:r>
              <a:rPr lang="en-US" sz="12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</a:t>
            </a:r>
            <a:r>
              <a:rPr lang="ru-RU" sz="12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– (22,8 ± 0,9); </a:t>
            </a: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 </a:t>
            </a:r>
            <a:r>
              <a:rPr lang="ru-RU" sz="12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– (15,5 ± 0,7); толщина – (10,0 ± 0,1).</a:t>
            </a:r>
            <a:endParaRPr lang="ru-RU" dirty="0">
              <a:solidFill>
                <a:prstClr val="black"/>
              </a:solidFill>
              <a:latin typeface="Arial" pitchFamily="34" charset="0"/>
            </a:endParaRPr>
          </a:p>
        </p:txBody>
      </p:sp>
      <p:pic>
        <p:nvPicPr>
          <p:cNvPr id="9" name="Рисунок 8" descr="2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496" y="2204864"/>
            <a:ext cx="4504559" cy="273630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Температура хрупкости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algn="just"/>
            <a:r>
              <a:rPr lang="ru-RU" dirty="0"/>
              <a:t>в EN 12593 четко указаны требования к материалу для изготовления трубок изгибающего устройства: теплопроводность, коэффициент температурного расширения, в отечественном стандарте таких требований нет;</a:t>
            </a:r>
          </a:p>
          <a:p>
            <a:pPr lvl="0" algn="just"/>
            <a:r>
              <a:rPr lang="ru-RU" dirty="0"/>
              <a:t>в EN 12593 приведены принципиальные схемы всех частей изгибающего устройства со всеми размерами; в ГОСТ 11507 таких четких схем нет, таким образом, отечественный стандарт не нормирует размеры захватов, нижней части изгибающего устройства;</a:t>
            </a:r>
          </a:p>
          <a:p>
            <a:pPr lvl="0" algn="just"/>
            <a:r>
              <a:rPr lang="ru-RU" dirty="0"/>
              <a:t>ГОСТ 11507 обуславливает применение пробирки, в которую вставляется изгибающее устройство диаметром (37±1) мм, а в EN 12593 этот же параметр – (35±1) мм;</a:t>
            </a:r>
          </a:p>
          <a:p>
            <a:pPr algn="just"/>
            <a:r>
              <a:rPr lang="ru-RU" dirty="0"/>
              <a:t>в ГОСТ 11507, в отличие от EN 12593, не нормируется температура, до которой необходимо разогревать испытуемый битум.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Температура вспышки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ru-RU" dirty="0"/>
              <a:t>различные требования по размерам экрана для защиты от движения воздуха;</a:t>
            </a:r>
          </a:p>
          <a:p>
            <a:pPr algn="just"/>
            <a:r>
              <a:rPr lang="ru-RU" dirty="0"/>
              <a:t>ГОСТ 4333 предписывает: последние 28 </a:t>
            </a:r>
            <a:r>
              <a:rPr lang="ru-RU" dirty="0" err="1"/>
              <a:t>ºС </a:t>
            </a:r>
            <a:r>
              <a:rPr lang="ru-RU" dirty="0"/>
              <a:t>перед температурой вспышки нефтепродукт должен нагреваться со скоростью от 5 </a:t>
            </a:r>
            <a:r>
              <a:rPr lang="ru-RU" dirty="0" err="1"/>
              <a:t>ºС </a:t>
            </a:r>
            <a:r>
              <a:rPr lang="ru-RU" dirty="0"/>
              <a:t>до 6 </a:t>
            </a:r>
            <a:r>
              <a:rPr lang="ru-RU" dirty="0" err="1"/>
              <a:t>ºС </a:t>
            </a:r>
            <a:r>
              <a:rPr lang="ru-RU" dirty="0"/>
              <a:t>в минуту. Этот же параметр в EN ISO 2592 – (23±5) </a:t>
            </a:r>
            <a:r>
              <a:rPr lang="ru-RU" dirty="0" err="1"/>
              <a:t>ºС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1076</Words>
  <Application>Microsoft Macintosh PowerPoint</Application>
  <PresentationFormat>Экран (4:3)</PresentationFormat>
  <Paragraphs>71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2" baseType="lpstr">
      <vt:lpstr>Arial</vt:lpstr>
      <vt:lpstr>Calibri</vt:lpstr>
      <vt:lpstr>Тема Office</vt:lpstr>
      <vt:lpstr>Гармонизация российских нормативных требований к вязким дорожным битумам с европейскими стандартами (в новом стандарте)</vt:lpstr>
      <vt:lpstr>Результаты сравнения отечественных  стандартов и Европейских норм</vt:lpstr>
      <vt:lpstr>Глубина проникания иглы (пенетрация) </vt:lpstr>
      <vt:lpstr>Температура размягчения</vt:lpstr>
      <vt:lpstr>Аппарат для определения температуры размягчения </vt:lpstr>
      <vt:lpstr>Аппарат для определения температуры размягчения </vt:lpstr>
      <vt:lpstr>Растяжимость (дуктильность) </vt:lpstr>
      <vt:lpstr>Температура хрупкости </vt:lpstr>
      <vt:lpstr>Температура вспышки</vt:lpstr>
      <vt:lpstr>Старение битума </vt:lpstr>
      <vt:lpstr>Старение битума </vt:lpstr>
      <vt:lpstr>Старение битума </vt:lpstr>
      <vt:lpstr>Старение битума </vt:lpstr>
      <vt:lpstr>Старение битума ГОСТ</vt:lpstr>
      <vt:lpstr>Старение битума ГОСТ</vt:lpstr>
      <vt:lpstr>Физико-химические показатели битумов </vt:lpstr>
      <vt:lpstr>Титульный лист ПРСТ</vt:lpstr>
      <vt:lpstr>Технические требования</vt:lpstr>
      <vt:lpstr>Технические требования</vt:lpstr>
    </vt:vector>
  </TitlesOfParts>
  <Company>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Гармонизация российских нормативных требований к вязким дорожным битумам с европейскими стандартами (в новом стандарте)</dc:title>
  <dc:creator>OverinDI</dc:creator>
  <cp:lastModifiedBy>Microsoft Office User</cp:lastModifiedBy>
  <cp:revision>42</cp:revision>
  <dcterms:created xsi:type="dcterms:W3CDTF">2012-03-23T09:44:33Z</dcterms:created>
  <dcterms:modified xsi:type="dcterms:W3CDTF">2021-03-04T12:43:58Z</dcterms:modified>
</cp:coreProperties>
</file>