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8" r:id="rId3"/>
    <p:sldId id="259" r:id="rId4"/>
    <p:sldId id="281" r:id="rId5"/>
    <p:sldId id="282" r:id="rId6"/>
    <p:sldId id="261" r:id="rId7"/>
    <p:sldId id="283" r:id="rId8"/>
    <p:sldId id="285" r:id="rId9"/>
    <p:sldId id="270" r:id="rId10"/>
    <p:sldId id="27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434" y="-10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lineChart>
        <c:grouping val="standard"/>
        <c:ser>
          <c:idx val="0"/>
          <c:order val="2"/>
          <c:tx>
            <c:strRef>
              <c:f>Лист1!$C$1</c:f>
              <c:strCache>
                <c:ptCount val="1"/>
                <c:pt idx="0">
                  <c:v>Тип А марка 1 на габбро-диабазе БДУ, ПБВ </c:v>
                </c:pt>
              </c:strCache>
            </c:strRef>
          </c:tx>
          <c:cat>
            <c:numRef>
              <c:f>Лист1!$A$2:$A$6</c:f>
              <c:numCache>
                <c:formatCode>dd/mm/yyyy</c:formatCode>
                <c:ptCount val="5"/>
                <c:pt idx="0">
                  <c:v>39365</c:v>
                </c:pt>
                <c:pt idx="1">
                  <c:v>39735</c:v>
                </c:pt>
                <c:pt idx="2">
                  <c:v>39964</c:v>
                </c:pt>
                <c:pt idx="3">
                  <c:v>40335</c:v>
                </c:pt>
                <c:pt idx="4">
                  <c:v>40492</c:v>
                </c:pt>
              </c:numCache>
            </c:num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0.69000000000000095</c:v>
                </c:pt>
                <c:pt idx="1">
                  <c:v>1</c:v>
                </c:pt>
                <c:pt idx="2">
                  <c:v>1.54</c:v>
                </c:pt>
                <c:pt idx="3">
                  <c:v>1.54</c:v>
                </c:pt>
                <c:pt idx="4">
                  <c:v>1.81</c:v>
                </c:pt>
              </c:numCache>
            </c:numRef>
          </c:val>
        </c:ser>
        <c:ser>
          <c:idx val="3"/>
          <c:order val="3"/>
          <c:tx>
            <c:strRef>
              <c:f>Лист1!$D$1</c:f>
              <c:strCache>
                <c:ptCount val="1"/>
                <c:pt idx="0">
                  <c:v>ЩМА-15 на габбро-диабазе+ПБВ+TOPCEL  </c:v>
                </c:pt>
              </c:strCache>
            </c:strRef>
          </c:tx>
          <c:cat>
            <c:numRef>
              <c:f>Лист1!$A$2:$A$6</c:f>
              <c:numCache>
                <c:formatCode>dd/mm/yyyy</c:formatCode>
                <c:ptCount val="5"/>
                <c:pt idx="0">
                  <c:v>39365</c:v>
                </c:pt>
                <c:pt idx="1">
                  <c:v>39735</c:v>
                </c:pt>
                <c:pt idx="2">
                  <c:v>39964</c:v>
                </c:pt>
                <c:pt idx="3">
                  <c:v>40335</c:v>
                </c:pt>
                <c:pt idx="4">
                  <c:v>40492</c:v>
                </c:pt>
              </c:numCache>
            </c:num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0.62000000000000088</c:v>
                </c:pt>
                <c:pt idx="1">
                  <c:v>0.83000000000000063</c:v>
                </c:pt>
                <c:pt idx="2">
                  <c:v>0.92</c:v>
                </c:pt>
                <c:pt idx="3">
                  <c:v>0.99</c:v>
                </c:pt>
                <c:pt idx="4">
                  <c:v>1.1599999999999981</c:v>
                </c:pt>
              </c:numCache>
            </c:numRef>
          </c:val>
        </c:ser>
        <c:ser>
          <c:idx val="1"/>
          <c:order val="0"/>
          <c:tx>
            <c:strRef>
              <c:f>Лист1!$C$1</c:f>
              <c:strCache>
                <c:ptCount val="1"/>
                <c:pt idx="0">
                  <c:v>Тип А марка 1 на габбро-диабазе БДУ, ПБВ </c:v>
                </c:pt>
              </c:strCache>
            </c:strRef>
          </c:tx>
          <c:dLbls>
            <c:txPr>
              <a:bodyPr/>
              <a:lstStyle/>
              <a:p>
                <a:pPr>
                  <a:defRPr lang="ru-RU"/>
                </a:pPr>
                <a:endParaRPr lang="ru-RU"/>
              </a:p>
            </c:txPr>
            <c:showVal val="1"/>
          </c:dLbls>
          <c:cat>
            <c:numRef>
              <c:f>Лист1!$A$2:$A$6</c:f>
              <c:numCache>
                <c:formatCode>dd/mm/yyyy</c:formatCode>
                <c:ptCount val="5"/>
                <c:pt idx="0">
                  <c:v>39365</c:v>
                </c:pt>
                <c:pt idx="1">
                  <c:v>39735</c:v>
                </c:pt>
                <c:pt idx="2">
                  <c:v>39964</c:v>
                </c:pt>
                <c:pt idx="3">
                  <c:v>40335</c:v>
                </c:pt>
                <c:pt idx="4">
                  <c:v>40492</c:v>
                </c:pt>
              </c:numCache>
            </c:num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0.69000000000000095</c:v>
                </c:pt>
                <c:pt idx="1">
                  <c:v>1</c:v>
                </c:pt>
                <c:pt idx="2">
                  <c:v>1.54</c:v>
                </c:pt>
                <c:pt idx="3">
                  <c:v>1.54</c:v>
                </c:pt>
                <c:pt idx="4">
                  <c:v>1.81</c:v>
                </c:pt>
              </c:numCache>
            </c:numRef>
          </c:val>
        </c:ser>
        <c:ser>
          <c:idx val="2"/>
          <c:order val="1"/>
          <c:tx>
            <c:strRef>
              <c:f>Лист1!$D$1</c:f>
              <c:strCache>
                <c:ptCount val="1"/>
                <c:pt idx="0">
                  <c:v>ЩМА-15 на габбро-диабазе+ПБВ+TOPCEL  </c:v>
                </c:pt>
              </c:strCache>
            </c:strRef>
          </c:tx>
          <c:dLbls>
            <c:txPr>
              <a:bodyPr/>
              <a:lstStyle/>
              <a:p>
                <a:pPr>
                  <a:defRPr lang="ru-RU"/>
                </a:pPr>
                <a:endParaRPr lang="ru-RU"/>
              </a:p>
            </c:txPr>
            <c:showVal val="1"/>
          </c:dLbls>
          <c:cat>
            <c:numRef>
              <c:f>Лист1!$A$2:$A$6</c:f>
              <c:numCache>
                <c:formatCode>dd/mm/yyyy</c:formatCode>
                <c:ptCount val="5"/>
                <c:pt idx="0">
                  <c:v>39365</c:v>
                </c:pt>
                <c:pt idx="1">
                  <c:v>39735</c:v>
                </c:pt>
                <c:pt idx="2">
                  <c:v>39964</c:v>
                </c:pt>
                <c:pt idx="3">
                  <c:v>40335</c:v>
                </c:pt>
                <c:pt idx="4">
                  <c:v>40492</c:v>
                </c:pt>
              </c:numCache>
            </c:num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0.62000000000000088</c:v>
                </c:pt>
                <c:pt idx="1">
                  <c:v>0.83000000000000063</c:v>
                </c:pt>
                <c:pt idx="2">
                  <c:v>0.92</c:v>
                </c:pt>
                <c:pt idx="3">
                  <c:v>0.99</c:v>
                </c:pt>
                <c:pt idx="4">
                  <c:v>1.1599999999999981</c:v>
                </c:pt>
              </c:numCache>
            </c:numRef>
          </c:val>
        </c:ser>
        <c:marker val="1"/>
        <c:axId val="95619712"/>
        <c:axId val="97141120"/>
      </c:lineChart>
      <c:dateAx>
        <c:axId val="95619712"/>
        <c:scaling>
          <c:orientation val="minMax"/>
        </c:scaling>
        <c:axPos val="b"/>
        <c:numFmt formatCode="dd/mm/yyyy" sourceLinked="1"/>
        <c:tickLblPos val="nextTo"/>
        <c:txPr>
          <a:bodyPr/>
          <a:lstStyle/>
          <a:p>
            <a:pPr>
              <a:defRPr lang="ru-RU"/>
            </a:pPr>
            <a:endParaRPr lang="ru-RU"/>
          </a:p>
        </c:txPr>
        <c:crossAx val="97141120"/>
        <c:crosses val="autoZero"/>
        <c:lblOffset val="100"/>
        <c:baseTimeUnit val="months"/>
        <c:majorUnit val="3"/>
        <c:majorTimeUnit val="months"/>
        <c:minorUnit val="1"/>
        <c:minorTimeUnit val="months"/>
      </c:dateAx>
      <c:valAx>
        <c:axId val="9714112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ru-RU"/>
            </a:pPr>
            <a:endParaRPr lang="ru-RU"/>
          </a:p>
        </c:txPr>
        <c:crossAx val="95619712"/>
        <c:crosses val="autoZero"/>
        <c:crossBetween val="between"/>
      </c:valAx>
    </c:plotArea>
    <c:legend>
      <c:legendPos val="r"/>
      <c:legendEntry>
        <c:idx val="0"/>
        <c:delete val="1"/>
      </c:legendEntry>
      <c:legendEntry>
        <c:idx val="1"/>
        <c:delete val="1"/>
      </c:legendEntry>
      <c:legendEntry>
        <c:idx val="2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70144890418158679"/>
          <c:y val="0.24235013858690582"/>
          <c:w val="0.28466228111406583"/>
          <c:h val="0.64238276973526409"/>
        </c:manualLayout>
      </c:layout>
      <c:txPr>
        <a:bodyPr/>
        <a:lstStyle/>
        <a:p>
          <a:pPr>
            <a:defRPr lang="ru-RU" sz="12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425C9A-34AE-423C-BB97-BE575F00391E}" type="datetimeFigureOut">
              <a:rPr lang="ru-RU" smtClean="0"/>
              <a:pPr/>
              <a:t>29.03.2012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E8F243-5946-46AB-8A0A-34F7BB8898B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601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I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E8F243-5946-46AB-8A0A-34F7BB8898BD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E8F243-5946-46AB-8A0A-34F7BB8898BD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5AAC-8010-42B2-A7DB-F9CF4212FEDF}" type="datetime1">
              <a:rPr lang="ru-RU" smtClean="0"/>
              <a:pPr/>
              <a:t>29.03.2012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AB1C2-0F9C-409D-9C84-F2763EA415E4}" type="datetime1">
              <a:rPr lang="ru-RU" smtClean="0"/>
              <a:pPr/>
              <a:t>29.03.2012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0F68F-538B-4EFF-AA5C-CF836CFB47DD}" type="datetime1">
              <a:rPr lang="ru-RU" smtClean="0"/>
              <a:pPr/>
              <a:t>29.03.2012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E7687-386C-4C07-9283-AAE38245337C}" type="datetime1">
              <a:rPr lang="ru-RU" smtClean="0"/>
              <a:pPr/>
              <a:t>29.03.2012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8B4B5-B78E-431C-9A4F-B1B5FC2F17FB}" type="datetime1">
              <a:rPr lang="ru-RU" smtClean="0"/>
              <a:pPr/>
              <a:t>29.03.2012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0C249-D86E-4C5B-A6AD-0BA2CD936933}" type="datetime1">
              <a:rPr lang="ru-RU" smtClean="0"/>
              <a:pPr/>
              <a:t>29.03.2012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1B4C2-F6E6-4DE5-855B-4BAB1812D148}" type="datetime1">
              <a:rPr lang="ru-RU" smtClean="0"/>
              <a:pPr/>
              <a:t>29.03.2012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8DD3F-5578-4ECC-8CE3-14751784720A}" type="datetime1">
              <a:rPr lang="ru-RU" smtClean="0"/>
              <a:pPr/>
              <a:t>29.03.2012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A5D6A-5DE0-4BE6-978C-24966892F706}" type="datetime1">
              <a:rPr lang="ru-RU" smtClean="0"/>
              <a:pPr/>
              <a:t>29.03.2012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BE007-2A16-47B3-B177-44B6140886FB}" type="datetime1">
              <a:rPr lang="ru-RU" smtClean="0"/>
              <a:pPr/>
              <a:t>29.03.2012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72A26-F2E5-4FF0-8429-7F09181D912C}" type="datetime1">
              <a:rPr lang="ru-RU" smtClean="0"/>
              <a:pPr/>
              <a:t>29.03.2012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7F4C87-CF14-4F84-9611-DA3D790A31EE}" type="datetime1">
              <a:rPr lang="ru-RU" smtClean="0"/>
              <a:pPr/>
              <a:t>29.03.2012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8820472" cy="6858000"/>
          </a:xfrm>
        </p:spPr>
        <p:txBody>
          <a:bodyPr>
            <a:noAutofit/>
          </a:bodyPr>
          <a:lstStyle/>
          <a:p>
            <a:pPr algn="l"/>
            <a:r>
              <a:rPr lang="ru-RU" sz="2800" b="1" dirty="0" smtClean="0"/>
              <a:t> </a:t>
            </a:r>
            <a:endParaRPr lang="ru-RU" sz="32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1844824"/>
            <a:ext cx="8318728" cy="4536504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Опыт  группы компаний « АБЗ-1»</a:t>
            </a:r>
          </a:p>
          <a:p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приготовлению ПБВ и полимерасфальтобетонов</a:t>
            </a:r>
          </a:p>
          <a:p>
            <a:endPara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Зам. начальника лаборатории ОАО « АБЗ-1»</a:t>
            </a:r>
          </a:p>
          <a:p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к.т.н. Майданова Наталья Васильевна </a:t>
            </a:r>
          </a:p>
          <a:p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30.03.2012 г.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6578" y="142852"/>
            <a:ext cx="1928826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42852"/>
            <a:ext cx="8686800" cy="928694"/>
          </a:xfrm>
        </p:spPr>
        <p:txBody>
          <a:bodyPr>
            <a:normAutofit/>
          </a:bodyPr>
          <a:lstStyle/>
          <a:p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ЗАКЛЮЧЕНИЕ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517231"/>
          </a:xfrm>
        </p:spPr>
        <p:txBody>
          <a:bodyPr>
            <a:normAutofit fontScale="70000" lnSpcReduction="20000"/>
          </a:bodyPr>
          <a:lstStyle/>
          <a:p>
            <a:pPr marL="514350" indent="-51435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Учитывая изложенное выше, считаем, что появление ориентированных на дорожную отрасль региональных специализированных предприятий по производству дорожных битумов, полимерно-битумных вяжущих, модифицирующих добавок, создание дорожных лабораторных исследовательских центров, оснащенных современным оборудованием, пересмотр нормативной документации с учетом регионального зонирования, а также управляемый контроль со стороны Заказчика позволят повысить долю дорожных покрытий с повышенными эксплуатационными характеристиками и увеличить межремонтные сроки дорожных конструкций до 12 лет, с целью выполнения поручения Президента РФ Медведева Д.А от 10.08 11 г. №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- 2302  « О реализации комплекса мер, направленных на увеличение до 12 лет межремонтного срока эксплуатации дорог с усовершенствованным типом покрытия»</a:t>
            </a:r>
          </a:p>
          <a:p>
            <a:pPr marL="514350" indent="-514350"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ctr">
              <a:buNone/>
            </a:pPr>
            <a:r>
              <a:rPr lang="ru-RU" sz="6300" b="1" dirty="0" smtClean="0">
                <a:latin typeface="Times New Roman" pitchFamily="18" charset="0"/>
                <a:cs typeface="Times New Roman" pitchFamily="18" charset="0"/>
              </a:rPr>
              <a:t>СПАСИБО!</a:t>
            </a:r>
          </a:p>
          <a:p>
            <a:pPr marL="514350" indent="-514350" algn="ctr">
              <a:buNone/>
            </a:pPr>
            <a:endParaRPr lang="ru-RU" b="1" i="1" dirty="0" smtClean="0"/>
          </a:p>
        </p:txBody>
      </p:sp>
      <p:pic>
        <p:nvPicPr>
          <p:cNvPr id="5" name="Рисунок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58082" y="0"/>
            <a:ext cx="1500198" cy="1357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10</a:t>
            </a:fld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186766" cy="500066"/>
          </a:xfrm>
        </p:spPr>
        <p:txBody>
          <a:bodyPr>
            <a:normAutofit fontScale="90000"/>
          </a:bodyPr>
          <a:lstStyle/>
          <a:p>
            <a:pPr algn="l"/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071546"/>
            <a:ext cx="8435280" cy="5381790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ru-RU" sz="9600" b="1" dirty="0" smtClean="0">
                <a:latin typeface="Tahoma" pitchFamily="34" charset="0"/>
                <a:cs typeface="Tahoma" pitchFamily="34" charset="0"/>
              </a:rPr>
              <a:t>НЕФТЯНЫЕ</a:t>
            </a:r>
            <a:r>
              <a:rPr lang="ru-RU" sz="9600" b="1" i="1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ru-RU" sz="9600" b="1" dirty="0" smtClean="0">
                <a:latin typeface="Tahoma" pitchFamily="34" charset="0"/>
                <a:cs typeface="Tahoma" pitchFamily="34" charset="0"/>
              </a:rPr>
              <a:t>БИТУМЫ в РФ</a:t>
            </a:r>
          </a:p>
          <a:p>
            <a:pPr>
              <a:buNone/>
            </a:pPr>
            <a:r>
              <a:rPr lang="ru-RU" sz="8800" b="1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ПРОБЛЕМЫ:</a:t>
            </a:r>
          </a:p>
          <a:p>
            <a:pPr algn="just">
              <a:buFontTx/>
              <a:buChar char="-"/>
            </a:pP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Устаревшая нормативная база;</a:t>
            </a:r>
          </a:p>
          <a:p>
            <a:pPr algn="just">
              <a:buFontTx/>
              <a:buChar char="-"/>
            </a:pPr>
            <a:r>
              <a:rPr lang="ru-RU" sz="7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Недостаточное количество высококачественного сырья  для изготовления  дорожных битумов;</a:t>
            </a:r>
          </a:p>
          <a:p>
            <a:pPr algn="just">
              <a:buFontTx/>
              <a:buChar char="-"/>
            </a:pP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Более глубокая переработка нефти приводит к ухудшению качества основного битумного сырья (гудронов);</a:t>
            </a:r>
          </a:p>
          <a:p>
            <a:pPr algn="just">
              <a:buFontTx/>
              <a:buChar char="-"/>
            </a:pP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Выпускаемые  марки битумов нестабильны по качеству;</a:t>
            </a:r>
          </a:p>
          <a:p>
            <a:pPr algn="just">
              <a:buFontTx/>
              <a:buChar char="-"/>
            </a:pP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Корректировка свойств битумов  на АБЗ  неуправляема.</a:t>
            </a:r>
          </a:p>
          <a:p>
            <a:pPr algn="just">
              <a:buNone/>
            </a:pPr>
            <a:r>
              <a:rPr lang="ru-RU" sz="8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pPr algn="just">
              <a:buNone/>
            </a:pPr>
            <a:r>
              <a:rPr lang="ru-RU" sz="8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РЕШЕНИЯ:</a:t>
            </a:r>
          </a:p>
          <a:p>
            <a:pPr algn="just">
              <a:buFontTx/>
              <a:buChar char="-"/>
            </a:pP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Изменение  нормативных требований к дорожным битумам;</a:t>
            </a:r>
            <a:endParaRPr lang="en-US" sz="7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Увеличение доли производства дорожных битумов из тяжелой нефти (соответствующих требованиям международных стандартов и увеличивающимся нагрузкам);</a:t>
            </a:r>
          </a:p>
          <a:p>
            <a:pPr algn="just">
              <a:buFontTx/>
              <a:buChar char="-"/>
            </a:pP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Специализация отдельных НПЗ на дорожных битумах;</a:t>
            </a:r>
          </a:p>
          <a:p>
            <a:pPr algn="just">
              <a:buFontTx/>
              <a:buChar char="-"/>
            </a:pP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Строительство  битумных  терминалов по подобию 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NYNAS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7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9600" b="1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ru-RU" sz="9600" b="1" dirty="0" smtClean="0">
                <a:solidFill>
                  <a:srgbClr val="002060"/>
                </a:solidFill>
              </a:rPr>
              <a:t> </a:t>
            </a:r>
            <a:endParaRPr lang="ru-RU" sz="9600" b="1" dirty="0">
              <a:solidFill>
                <a:srgbClr val="002060"/>
              </a:solidFill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72330" y="0"/>
            <a:ext cx="1643074" cy="1428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285720" y="0"/>
            <a:ext cx="8258204" cy="45719"/>
          </a:xfrm>
        </p:spPr>
        <p:txBody>
          <a:bodyPr>
            <a:normAutofit fontScale="90000"/>
          </a:bodyPr>
          <a:lstStyle/>
          <a:p>
            <a:pPr algn="l"/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332656"/>
            <a:ext cx="8964488" cy="6336704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sz="3800" b="1" dirty="0" smtClean="0">
                <a:latin typeface="Tahoma" pitchFamily="34" charset="0"/>
                <a:cs typeface="Tahoma" pitchFamily="34" charset="0"/>
              </a:rPr>
              <a:t>          </a:t>
            </a:r>
            <a:r>
              <a:rPr lang="ru-RU" sz="3800" b="1" dirty="0" smtClean="0">
                <a:latin typeface="Tahoma" pitchFamily="34" charset="0"/>
                <a:cs typeface="Tahoma" pitchFamily="34" charset="0"/>
              </a:rPr>
              <a:t>ПОЛИМЕРНО-БИТУМНЫЕ ВЯЖУЩИЕ</a:t>
            </a:r>
          </a:p>
          <a:p>
            <a:pPr>
              <a:buNone/>
            </a:pPr>
            <a:endParaRPr lang="ru-RU" sz="2600" b="1" dirty="0" smtClean="0">
              <a:latin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ru-RU" sz="29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ПРОБЛЕМЫ: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Снижение долговечности покрытий вследствие повышения интенсивности движения и увеличения нагрузки на ось автомобиля;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Производимые в РФ битумы снижают срок службы дорожной одежды.</a:t>
            </a:r>
            <a:endParaRPr lang="ru-RU" sz="29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9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РЕШЕНИЯ: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Увеличение долговечности асфальтобетонов за счет применения износостойких минеральных материалов и битумов, модифицированных полимерами типа 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SBS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(увеличение срока службы покрытий в 2-3 раза);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Улучшение свойств битумов, производимых в РФ (модификация)</a:t>
            </a:r>
          </a:p>
          <a:p>
            <a:pPr>
              <a:buNone/>
            </a:pP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ОСНОВНАЯ ЦЕЛЬ ВВЕДЕНИЯ ПОЛИМЕРА В БИТУМ: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понижение температурной чувствительности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вяжущего, т.е. увеличение устойчивости к пластическим деформациям летом и снижение хрупкости зимой;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придание вяжущему 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эластичности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- способности к восстановлению первоначальных размеров и формы  после снятия нагрузки.</a:t>
            </a:r>
          </a:p>
          <a:p>
            <a:pPr>
              <a:buNone/>
            </a:pPr>
            <a:endParaRPr lang="en-US" sz="2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Опыт Европы использования ПБВ на </a:t>
            </a:r>
            <a:r>
              <a:rPr lang="en-US" sz="2900" b="1" dirty="0" smtClean="0">
                <a:latin typeface="Times New Roman" pitchFamily="18" charset="0"/>
                <a:cs typeface="Times New Roman" pitchFamily="18" charset="0"/>
              </a:rPr>
              <a:t>SBS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2001 г.  - 7% произведенного вяжущего от общего количества применяемого 	битума</a:t>
            </a:r>
          </a:p>
          <a:p>
            <a:pPr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2011 г. – около 20%. </a:t>
            </a:r>
          </a:p>
          <a:p>
            <a:pPr>
              <a:buNone/>
            </a:pP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Опыт РФ по факту 2011г. -  около  1%</a:t>
            </a:r>
          </a:p>
          <a:p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9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0"/>
            <a:ext cx="1426480" cy="1196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Arrow Connector 5"/>
          <p:cNvCxnSpPr/>
          <p:nvPr/>
        </p:nvCxnSpPr>
        <p:spPr>
          <a:xfrm>
            <a:off x="285831" y="1928802"/>
            <a:ext cx="5143425" cy="1588"/>
          </a:xfrm>
          <a:prstGeom prst="straightConnector1">
            <a:avLst/>
          </a:prstGeom>
          <a:ln w="50800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6200000" flipH="1">
            <a:off x="928742" y="1928745"/>
            <a:ext cx="285726" cy="88"/>
          </a:xfrm>
          <a:prstGeom prst="line">
            <a:avLst/>
          </a:prstGeom>
          <a:ln w="508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16200000" flipH="1">
            <a:off x="1714559" y="1928746"/>
            <a:ext cx="285726" cy="88"/>
          </a:xfrm>
          <a:prstGeom prst="line">
            <a:avLst/>
          </a:prstGeom>
          <a:ln w="508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6200000" flipH="1">
            <a:off x="2500378" y="1928746"/>
            <a:ext cx="285726" cy="88"/>
          </a:xfrm>
          <a:prstGeom prst="line">
            <a:avLst/>
          </a:prstGeom>
          <a:ln w="508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16200000" flipH="1">
            <a:off x="3286284" y="1928745"/>
            <a:ext cx="285726" cy="88"/>
          </a:xfrm>
          <a:prstGeom prst="line">
            <a:avLst/>
          </a:prstGeom>
          <a:ln w="508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H="1">
            <a:off x="4072102" y="1928745"/>
            <a:ext cx="285726" cy="88"/>
          </a:xfrm>
          <a:prstGeom prst="line">
            <a:avLst/>
          </a:prstGeom>
          <a:ln w="508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4932040" y="2204864"/>
            <a:ext cx="4451058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ООО </a:t>
            </a:r>
            <a:r>
              <a:rPr lang="ru-RU" sz="2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Лукойл</a:t>
            </a: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ru-RU" sz="2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Ухтанефтепереработка</a:t>
            </a: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») </a:t>
            </a:r>
          </a:p>
          <a:p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БДУ 70</a:t>
            </a:r>
            <a:r>
              <a:rPr lang="en-US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100</a:t>
            </a:r>
          </a:p>
          <a:p>
            <a:endParaRPr lang="en-IE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5832" y="2486018"/>
            <a:ext cx="1785840" cy="51435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1" name="Rectangle 30"/>
          <p:cNvSpPr/>
          <p:nvPr/>
        </p:nvSpPr>
        <p:spPr>
          <a:xfrm>
            <a:off x="5220072" y="3212976"/>
            <a:ext cx="4382134" cy="5143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ОАО «</a:t>
            </a:r>
            <a:r>
              <a:rPr lang="ru-RU" b="1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Славнефть-ЯНОС</a:t>
            </a:r>
            <a:r>
              <a:rPr lang="ru-RU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», 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ЕВРО БВ 50</a:t>
            </a:r>
            <a:r>
              <a:rPr lang="en-US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/</a:t>
            </a:r>
            <a:r>
              <a:rPr lang="ru-RU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70</a:t>
            </a:r>
          </a:p>
        </p:txBody>
      </p:sp>
      <p:sp>
        <p:nvSpPr>
          <p:cNvPr id="24" name="Rectangle 23"/>
          <p:cNvSpPr/>
          <p:nvPr/>
        </p:nvSpPr>
        <p:spPr>
          <a:xfrm>
            <a:off x="285832" y="3343274"/>
            <a:ext cx="1857278" cy="51435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2" name="Rectangle 31"/>
          <p:cNvSpPr/>
          <p:nvPr/>
        </p:nvSpPr>
        <p:spPr>
          <a:xfrm>
            <a:off x="5283866" y="4129092"/>
            <a:ext cx="3525758" cy="5143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БНД 60/90 ГОСТ 22245-90</a:t>
            </a:r>
            <a:endParaRPr lang="en-IE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85831" y="4200530"/>
            <a:ext cx="3786103" cy="51435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3" name="Rectangle 32"/>
          <p:cNvSpPr/>
          <p:nvPr/>
        </p:nvSpPr>
        <p:spPr>
          <a:xfrm>
            <a:off x="5271679" y="4929198"/>
            <a:ext cx="3387491" cy="5143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ПБВ 60, 3.5% </a:t>
            </a:r>
            <a:r>
              <a:rPr lang="en-US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SBS</a:t>
            </a:r>
            <a:r>
              <a:rPr lang="ru-RU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(ОАО «АБЗ-1»)</a:t>
            </a:r>
            <a:endParaRPr lang="en-IE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85831" y="5057786"/>
            <a:ext cx="1214335" cy="51435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4" name="Rectangle 33"/>
          <p:cNvSpPr/>
          <p:nvPr/>
        </p:nvSpPr>
        <p:spPr>
          <a:xfrm>
            <a:off x="5271679" y="5643578"/>
            <a:ext cx="3620801" cy="6548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ПБВ 60, </a:t>
            </a:r>
            <a:r>
              <a:rPr lang="en-US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5%</a:t>
            </a:r>
            <a:r>
              <a:rPr lang="ru-RU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SBS </a:t>
            </a:r>
            <a:endParaRPr lang="ru-RU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r>
              <a:rPr lang="en-US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(</a:t>
            </a:r>
            <a:r>
              <a:rPr lang="ru-RU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ОАО «АБЗ-1»</a:t>
            </a:r>
            <a:r>
              <a:rPr lang="en-US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)</a:t>
            </a:r>
            <a:endParaRPr lang="en-IE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85831" y="5905517"/>
            <a:ext cx="571393" cy="523879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-2142322" y="4213969"/>
            <a:ext cx="4857784" cy="1698"/>
          </a:xfrm>
          <a:prstGeom prst="line">
            <a:avLst/>
          </a:prstGeom>
          <a:ln w="508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857225" y="1357298"/>
            <a:ext cx="642942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tx1"/>
                </a:solidFill>
              </a:rPr>
              <a:t>2 </a:t>
            </a:r>
          </a:p>
        </p:txBody>
      </p:sp>
      <p:sp>
        <p:nvSpPr>
          <p:cNvPr id="53" name="Rectangle 52"/>
          <p:cNvSpPr/>
          <p:nvPr/>
        </p:nvSpPr>
        <p:spPr>
          <a:xfrm>
            <a:off x="1571605" y="1357298"/>
            <a:ext cx="642942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tx1"/>
                </a:solidFill>
              </a:rPr>
              <a:t>4 </a:t>
            </a:r>
          </a:p>
        </p:txBody>
      </p:sp>
      <p:sp>
        <p:nvSpPr>
          <p:cNvPr id="54" name="Rectangle 53"/>
          <p:cNvSpPr/>
          <p:nvPr/>
        </p:nvSpPr>
        <p:spPr>
          <a:xfrm>
            <a:off x="2357423" y="1357298"/>
            <a:ext cx="642942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tx1"/>
                </a:solidFill>
              </a:rPr>
              <a:t>6 </a:t>
            </a:r>
          </a:p>
        </p:txBody>
      </p:sp>
      <p:sp>
        <p:nvSpPr>
          <p:cNvPr id="55" name="Rectangle 54"/>
          <p:cNvSpPr/>
          <p:nvPr/>
        </p:nvSpPr>
        <p:spPr>
          <a:xfrm>
            <a:off x="3214679" y="1357298"/>
            <a:ext cx="642942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56" name="Rectangle 55"/>
          <p:cNvSpPr/>
          <p:nvPr/>
        </p:nvSpPr>
        <p:spPr>
          <a:xfrm>
            <a:off x="4000497" y="1357298"/>
            <a:ext cx="642942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tx1"/>
                </a:solidFill>
              </a:rPr>
              <a:t>10 </a:t>
            </a:r>
          </a:p>
        </p:txBody>
      </p:sp>
      <p:sp>
        <p:nvSpPr>
          <p:cNvPr id="61" name="Rectangle 60"/>
          <p:cNvSpPr/>
          <p:nvPr/>
        </p:nvSpPr>
        <p:spPr>
          <a:xfrm>
            <a:off x="2071670" y="2500306"/>
            <a:ext cx="1143008" cy="4286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chemeClr val="tx1"/>
                </a:solidFill>
              </a:rPr>
              <a:t>4.3</a:t>
            </a:r>
            <a:r>
              <a:rPr lang="fi-FI" sz="2000" b="1" dirty="0" smtClean="0">
                <a:solidFill>
                  <a:schemeClr val="tx1"/>
                </a:solidFill>
              </a:rPr>
              <a:t> mm</a:t>
            </a:r>
            <a:endParaRPr lang="ru-RU" sz="2000" b="1" dirty="0" smtClean="0">
              <a:solidFill>
                <a:schemeClr val="tx1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2071669" y="3429000"/>
            <a:ext cx="1061364" cy="2857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chemeClr val="tx1"/>
                </a:solidFill>
              </a:rPr>
              <a:t>4.4</a:t>
            </a:r>
            <a:r>
              <a:rPr lang="fi-FI" sz="2000" b="1" dirty="0" smtClean="0">
                <a:solidFill>
                  <a:schemeClr val="tx1"/>
                </a:solidFill>
              </a:rPr>
              <a:t> mm</a:t>
            </a:r>
            <a:endParaRPr lang="ru-RU" sz="2000" b="1" dirty="0" smtClean="0">
              <a:solidFill>
                <a:schemeClr val="tx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4000496" y="4214818"/>
            <a:ext cx="1143008" cy="4286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chemeClr val="tx1"/>
                </a:solidFill>
              </a:rPr>
              <a:t>9.6</a:t>
            </a:r>
            <a:r>
              <a:rPr lang="fi-FI" sz="2000" b="1" dirty="0" smtClean="0">
                <a:solidFill>
                  <a:schemeClr val="tx1"/>
                </a:solidFill>
              </a:rPr>
              <a:t> mm</a:t>
            </a:r>
            <a:endParaRPr lang="ru-RU" sz="2000" b="1" dirty="0" smtClean="0">
              <a:solidFill>
                <a:schemeClr val="tx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1571604" y="5072074"/>
            <a:ext cx="898078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chemeClr val="tx1"/>
                </a:solidFill>
              </a:rPr>
              <a:t>3</a:t>
            </a:r>
            <a:r>
              <a:rPr lang="fi-FI" sz="2000" b="1" dirty="0" smtClean="0">
                <a:solidFill>
                  <a:schemeClr val="tx1"/>
                </a:solidFill>
              </a:rPr>
              <a:t> mm</a:t>
            </a:r>
            <a:endParaRPr lang="ru-RU" sz="2000" b="1" dirty="0" smtClean="0">
              <a:solidFill>
                <a:schemeClr val="tx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857224" y="5929330"/>
            <a:ext cx="1143008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chemeClr val="tx1"/>
                </a:solidFill>
              </a:rPr>
              <a:t>1.6</a:t>
            </a:r>
            <a:r>
              <a:rPr lang="fi-FI" sz="2000" b="1" dirty="0" smtClean="0">
                <a:solidFill>
                  <a:schemeClr val="tx1"/>
                </a:solidFill>
              </a:rPr>
              <a:t> mm</a:t>
            </a:r>
            <a:endParaRPr lang="ru-RU" sz="2000" b="1" dirty="0" smtClean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-32" y="-23"/>
            <a:ext cx="9144032" cy="785817"/>
          </a:xfrm>
          <a:prstGeom prst="rect">
            <a:avLst/>
          </a:prstGeom>
          <a:solidFill>
            <a:schemeClr val="bg1"/>
          </a:solidFill>
          <a:ln w="635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СРЕДНЯЯ ГЛУБИНА КОЛЕИ </a:t>
            </a:r>
            <a:endParaRPr lang="fi-FI" sz="2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fi-FI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fi-FI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000 ПРОХОДОВ КОЛЕСА</a:t>
            </a:r>
            <a:r>
              <a:rPr lang="fi-FI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 12697</a:t>
            </a: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-22</a:t>
            </a:r>
            <a:r>
              <a:rPr lang="ru-RU" sz="2200" b="1" dirty="0" smtClean="0">
                <a:solidFill>
                  <a:schemeClr val="accent1"/>
                </a:solidFill>
                <a:latin typeface="Tahoma" pitchFamily="34" charset="0"/>
                <a:cs typeface="Tahoma" pitchFamily="34" charset="0"/>
              </a:rPr>
              <a:t>)</a:t>
            </a:r>
          </a:p>
        </p:txBody>
      </p:sp>
      <p:sp>
        <p:nvSpPr>
          <p:cNvPr id="68" name="Rectangle 67"/>
          <p:cNvSpPr/>
          <p:nvPr/>
        </p:nvSpPr>
        <p:spPr>
          <a:xfrm>
            <a:off x="5429256" y="1714488"/>
            <a:ext cx="857256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i-FI" sz="2400" b="1" dirty="0" smtClean="0">
                <a:solidFill>
                  <a:schemeClr val="tx1"/>
                </a:solidFill>
              </a:rPr>
              <a:t>mm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5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4</a:t>
            </a:fld>
            <a:endParaRPr lang="ru-RU" dirty="0"/>
          </a:p>
        </p:txBody>
      </p:sp>
      <p:pic>
        <p:nvPicPr>
          <p:cNvPr id="36" name="Рисунок 35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15206" y="142852"/>
            <a:ext cx="1500198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5</a:t>
            </a:fld>
            <a:endParaRPr lang="ru-RU" dirty="0"/>
          </a:p>
        </p:txBody>
      </p:sp>
      <p:sp>
        <p:nvSpPr>
          <p:cNvPr id="7" name="Rectangle 6"/>
          <p:cNvSpPr/>
          <p:nvPr/>
        </p:nvSpPr>
        <p:spPr>
          <a:xfrm>
            <a:off x="-32" y="260648"/>
            <a:ext cx="9144032" cy="382293"/>
          </a:xfrm>
          <a:prstGeom prst="rect">
            <a:avLst/>
          </a:prstGeom>
          <a:solidFill>
            <a:schemeClr val="bg1"/>
          </a:solidFill>
          <a:ln w="635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ИЗНОС  ПОКРЫТИЯ  ПРОЕЗЖЕЙ ЧАСТИ  ЭКСПЕРИМЕНТАЛЬНЫХ УЧАСТКОВ, см </a:t>
            </a:r>
          </a:p>
          <a:p>
            <a:pPr algn="ctr"/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 ИНТЕНСИВНОСТЬ  - 65 000 АВТ/СУТ</a:t>
            </a:r>
            <a:r>
              <a:rPr lang="en-US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4282" y="785794"/>
            <a:ext cx="8572560" cy="11430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spcBef>
                <a:spcPts val="600"/>
              </a:spcBef>
              <a:spcAft>
                <a:spcPts val="600"/>
              </a:spcAft>
              <a:buNone/>
            </a:pPr>
            <a:endParaRPr lang="ru-RU" sz="2000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</a:p>
          <a:p>
            <a:pPr algn="just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14282" y="4071942"/>
            <a:ext cx="8715436" cy="20002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spcAft>
                <a:spcPts val="600"/>
              </a:spcAft>
              <a:buNone/>
            </a:pPr>
            <a:endParaRPr lang="ru-RU" sz="2000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14282" y="1928802"/>
            <a:ext cx="8572560" cy="17859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endParaRPr lang="en-IE" dirty="0">
              <a:solidFill>
                <a:schemeClr val="tx1"/>
              </a:solidFill>
            </a:endParaRPr>
          </a:p>
        </p:txBody>
      </p:sp>
      <p:graphicFrame>
        <p:nvGraphicFramePr>
          <p:cNvPr id="13" name="Содержимое 6"/>
          <p:cNvGraphicFramePr>
            <a:graphicFrameLocks noGrp="1"/>
          </p:cNvGraphicFramePr>
          <p:nvPr>
            <p:ph idx="1"/>
          </p:nvPr>
        </p:nvGraphicFramePr>
        <p:xfrm>
          <a:off x="539552" y="1412875"/>
          <a:ext cx="7488832" cy="4713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1" name="Рисунок 10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43802" y="0"/>
            <a:ext cx="1500198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7972452" cy="285752"/>
          </a:xfrm>
        </p:spPr>
        <p:txBody>
          <a:bodyPr>
            <a:noAutofit/>
          </a:bodyPr>
          <a:lstStyle/>
          <a:p>
            <a:pPr algn="l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ЛИТЫЕ АСФАЛЬТОБЕТОНЫ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908720"/>
            <a:ext cx="8606760" cy="5217443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9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ПРОБЛЕМЫ:</a:t>
            </a:r>
          </a:p>
          <a:p>
            <a:pPr>
              <a:lnSpc>
                <a:spcPct val="120000"/>
              </a:lnSpc>
            </a:pP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Низкий срок службы (ниже нормативного) мостовых сооружений;</a:t>
            </a:r>
          </a:p>
          <a:p>
            <a:pPr>
              <a:lnSpc>
                <a:spcPct val="120000"/>
              </a:lnSpc>
            </a:pP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Низкий срок службы дорожных покрытий на мостах в РФ вследствие ;</a:t>
            </a:r>
          </a:p>
          <a:p>
            <a:pPr lvl="1">
              <a:lnSpc>
                <a:spcPct val="120000"/>
              </a:lnSpc>
            </a:pP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Особенности работы мостовых конструкций (вибрация, частотная амплитуда);</a:t>
            </a:r>
          </a:p>
          <a:p>
            <a:pPr lvl="1">
              <a:lnSpc>
                <a:spcPct val="120000"/>
              </a:lnSpc>
            </a:pP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Непригодности классических (уплотняемых) асфальтобетонов в качестве дорожных покрытий на мостах;</a:t>
            </a:r>
          </a:p>
          <a:p>
            <a:pPr>
              <a:lnSpc>
                <a:spcPct val="120000"/>
              </a:lnSpc>
            </a:pP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Применение устаревших конструктивных решений дорожных покрытий;</a:t>
            </a:r>
          </a:p>
          <a:p>
            <a:pPr>
              <a:lnSpc>
                <a:spcPct val="120000"/>
              </a:lnSpc>
            </a:pP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Отсутствие расчетных методик работы дорожных покрытий на мостах;</a:t>
            </a:r>
          </a:p>
          <a:p>
            <a:pPr>
              <a:lnSpc>
                <a:spcPct val="120000"/>
              </a:lnSpc>
            </a:pP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Отсутствие нормативной базы по современным материалам.</a:t>
            </a:r>
          </a:p>
          <a:p>
            <a:pPr>
              <a:buNone/>
            </a:pPr>
            <a:r>
              <a:rPr lang="ru-RU" sz="8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РЕШЕНИЯ:</a:t>
            </a:r>
          </a:p>
          <a:p>
            <a:pPr>
              <a:lnSpc>
                <a:spcPct val="120000"/>
              </a:lnSpc>
            </a:pP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Разработка новых ГОСТ Р на технические требования к литым асфальтобетонам и методикам испытаний ( введение в действие – май 2012 году);</a:t>
            </a:r>
          </a:p>
          <a:p>
            <a:pPr>
              <a:lnSpc>
                <a:spcPct val="120000"/>
              </a:lnSpc>
            </a:pP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Увеличение срока службы дорожных покрытий мостовых сооружений (повышение эластичности,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трещиностойкости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и водонепроницаемости) за счет применения литых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полимерасфальтобетонов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Увеличение масштабов применения литых асфальтобетонов на территории РФ.</a:t>
            </a:r>
          </a:p>
          <a:p>
            <a:endParaRPr lang="ru-RU" sz="8000" dirty="0" smtClean="0">
              <a:latin typeface="Tahoma" pitchFamily="34" charset="0"/>
              <a:cs typeface="Tahoma" pitchFamily="34" charset="0"/>
            </a:endParaRPr>
          </a:p>
          <a:p>
            <a:endParaRPr lang="ru-RU" sz="8000" dirty="0" smtClean="0">
              <a:latin typeface="Tahoma" pitchFamily="34" charset="0"/>
              <a:cs typeface="Tahoma" pitchFamily="34" charset="0"/>
            </a:endParaRPr>
          </a:p>
          <a:p>
            <a:pPr algn="ctr">
              <a:buNone/>
            </a:pPr>
            <a:endParaRPr lang="ru-RU" sz="8000" b="1" dirty="0" smtClean="0">
              <a:latin typeface="Calibri" pitchFamily="34" charset="0"/>
              <a:cs typeface="Times New Roman" pitchFamily="18" charset="0"/>
            </a:endParaRPr>
          </a:p>
          <a:p>
            <a:pPr algn="ctr">
              <a:buNone/>
            </a:pPr>
            <a:endParaRPr lang="ru-RU" sz="8000" b="1" dirty="0" smtClean="0">
              <a:latin typeface="Calibri" pitchFamily="34" charset="0"/>
              <a:cs typeface="Times New Roman" pitchFamily="18" charset="0"/>
            </a:endParaRPr>
          </a:p>
          <a:p>
            <a:pPr algn="ctr">
              <a:buNone/>
            </a:pPr>
            <a:endParaRPr lang="ru-RU" sz="3600" b="1" dirty="0" smtClean="0">
              <a:latin typeface="Calibri" pitchFamily="34" charset="0"/>
              <a:cs typeface="Times New Roman" pitchFamily="18" charset="0"/>
            </a:endParaRPr>
          </a:p>
          <a:p>
            <a:pPr algn="ctr">
              <a:buNone/>
            </a:pPr>
            <a:endParaRPr lang="ru-RU" sz="3600" b="1" dirty="0"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15206" y="142852"/>
            <a:ext cx="1500198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Принципиальные особенности литых полимерасфальтобетонных материалов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5399087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Высокая степень адгезии литого асфальтобетона к нижележащим слоям, их «спекание» при повышенной температуре укладки, в том числе, с материалами рулонной наплавляемой гидроизоляции</a:t>
            </a:r>
          </a:p>
          <a:p>
            <a:pPr>
              <a:defRPr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Абсолютная водонепроницаемость  слоев при отсутствии мигрирующей через толщу слоя влаги, что характерно для уплотняемых асфальтобетонов.</a:t>
            </a:r>
          </a:p>
          <a:p>
            <a:pPr>
              <a:defRPr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Высокая усталостная трещиностойкость (долговечность) при знакопеременных нагрузках в условиях широкого диапазона частот и амплитуд колебаний искусственных сооружений.</a:t>
            </a:r>
          </a:p>
          <a:p>
            <a:pPr>
              <a:defRPr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Способность демпфировать колебания.</a:t>
            </a:r>
          </a:p>
          <a:p>
            <a:pPr>
              <a:defRPr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Отсутствие эффекта коррозии материала, антибактериальная устойчивость, устойчивость к солям и экологичность.</a:t>
            </a:r>
          </a:p>
          <a:p>
            <a:pPr>
              <a:defRPr/>
            </a:pPr>
            <a:r>
              <a:rPr lang="ru-RU" sz="2400" b="1" dirty="0" smtClean="0">
                <a:latin typeface="Tahoma" pitchFamily="34" charset="0"/>
                <a:cs typeface="Tahoma" pitchFamily="34" charset="0"/>
              </a:rPr>
              <a:t>Признанный во всем мире дорожно-строительный материал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328" y="142852"/>
            <a:ext cx="1619672" cy="1341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1186" name="Picture 2" descr="F:\Рисунок1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775009"/>
            <a:ext cx="8854208" cy="6082991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611560" y="260648"/>
            <a:ext cx="79208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Динамика изменения объемов производства литого полимерасфальтобетона на ПБВ40 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328" y="142852"/>
            <a:ext cx="1619672" cy="1341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664" y="0"/>
            <a:ext cx="7822704" cy="404664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                  </a:t>
            </a:r>
            <a:r>
              <a:rPr lang="ru-RU" sz="2700" b="1" smtClean="0">
                <a:latin typeface="Times New Roman" pitchFamily="18" charset="0"/>
                <a:cs typeface="Times New Roman" pitchFamily="18" charset="0"/>
              </a:rPr>
              <a:t>ЭФФЕКТИВНЫЕ , 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ТРЕБУЮЩИЕ ШИРОКОГО ПРИМЕНЕНИЯ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endParaRPr lang="ru-RU" sz="2800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idx="1"/>
          </p:nvPr>
        </p:nvSpPr>
        <p:spPr>
          <a:xfrm>
            <a:off x="467544" y="1052736"/>
            <a:ext cx="8229600" cy="4857403"/>
          </a:xfrm>
        </p:spPr>
        <p:txBody>
          <a:bodyPr>
            <a:noAutofit/>
          </a:bodyPr>
          <a:lstStyle/>
          <a:p>
            <a:pPr marL="457200" indent="-457200" eaLnBrk="1" hangingPunct="1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Проектирование асфальтобетонных покрытий дорог 1-2 категории по критериям прочности, ровности, надежности (ныне действующие нормативам  в РФ более 50 лет ) с учетом опыта  прогрессивных стран.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Сомодификация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СБС  ( природные воски и парафины, природные битумы, полимеры класса термопласты)</a:t>
            </a:r>
          </a:p>
          <a:p>
            <a:pPr marL="457200" indent="-457200" eaLnBrk="1" hangingPunct="1">
              <a:buAutoNum type="arabicPeriod"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1" indent="-457200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2. Теплые асфальтобетоны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(экология, экономия энергоресурсов, увеличение дальности возки асфальтобетона, продление строительного сезона)</a:t>
            </a:r>
          </a:p>
          <a:p>
            <a:pPr marL="457200" indent="-457200">
              <a:buFont typeface="+mj-lt"/>
              <a:buAutoNum type="arabicPeriod"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3. Холодная регенерация  ремонтируемого покрытия и холодный асфальтобетон для дорог 3- 4 технической категории;</a:t>
            </a:r>
          </a:p>
          <a:p>
            <a:pPr marL="457200" indent="-457200"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4.  Герметизирующая  битумно-полимерная лента  (отечественного производства)-  при устройстве верхнего слоя покрытия (герметизация холодного шва в дорожных покрытиях);</a:t>
            </a:r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3802" y="0"/>
            <a:ext cx="1500198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1582</TotalTime>
  <Words>783</Words>
  <Application>Microsoft Office PowerPoint</Application>
  <PresentationFormat>Экран (4:3)</PresentationFormat>
  <Paragraphs>114</Paragraphs>
  <Slides>10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 </vt:lpstr>
      <vt:lpstr>Слайд 2</vt:lpstr>
      <vt:lpstr>Слайд 3</vt:lpstr>
      <vt:lpstr>Слайд 4</vt:lpstr>
      <vt:lpstr>Слайд 5</vt:lpstr>
      <vt:lpstr>ЛИТЫЕ АСФАЛЬТОБЕТОНЫ</vt:lpstr>
      <vt:lpstr>Принципиальные особенности литых полимерасфальтобетонных материалов</vt:lpstr>
      <vt:lpstr>Слайд 8</vt:lpstr>
      <vt:lpstr>                    ЭФФЕКТИВНЫЕ ,  ТРЕБУЮЩИЕ ШИРОКОГО ПРИМЕНЕНИЯ </vt:lpstr>
      <vt:lpstr>ЗАКЛЮЧЕНИЕ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1-я конференция по  технологии и качеству</dc:title>
  <dc:creator>Калинин Владимир Валентинович</dc:creator>
  <cp:lastModifiedBy>maydanova</cp:lastModifiedBy>
  <cp:revision>180</cp:revision>
  <dcterms:modified xsi:type="dcterms:W3CDTF">2012-03-29T13:00:18Z</dcterms:modified>
</cp:coreProperties>
</file>