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6"/>
  </p:notesMasterIdLst>
  <p:handoutMasterIdLst>
    <p:handoutMasterId r:id="rId37"/>
  </p:handoutMasterIdLst>
  <p:sldIdLst>
    <p:sldId id="316" r:id="rId2"/>
    <p:sldId id="322" r:id="rId3"/>
    <p:sldId id="317" r:id="rId4"/>
    <p:sldId id="318" r:id="rId5"/>
    <p:sldId id="352" r:id="rId6"/>
    <p:sldId id="323" r:id="rId7"/>
    <p:sldId id="340" r:id="rId8"/>
    <p:sldId id="342" r:id="rId9"/>
    <p:sldId id="343" r:id="rId10"/>
    <p:sldId id="374" r:id="rId11"/>
    <p:sldId id="345" r:id="rId12"/>
    <p:sldId id="347" r:id="rId13"/>
    <p:sldId id="357" r:id="rId14"/>
    <p:sldId id="356" r:id="rId15"/>
    <p:sldId id="348" r:id="rId16"/>
    <p:sldId id="358" r:id="rId17"/>
    <p:sldId id="349" r:id="rId18"/>
    <p:sldId id="350" r:id="rId19"/>
    <p:sldId id="371" r:id="rId20"/>
    <p:sldId id="353" r:id="rId21"/>
    <p:sldId id="362" r:id="rId22"/>
    <p:sldId id="363" r:id="rId23"/>
    <p:sldId id="365" r:id="rId24"/>
    <p:sldId id="366" r:id="rId25"/>
    <p:sldId id="367" r:id="rId26"/>
    <p:sldId id="368" r:id="rId27"/>
    <p:sldId id="370" r:id="rId28"/>
    <p:sldId id="372" r:id="rId29"/>
    <p:sldId id="354" r:id="rId30"/>
    <p:sldId id="373" r:id="rId31"/>
    <p:sldId id="355" r:id="rId32"/>
    <p:sldId id="375" r:id="rId33"/>
    <p:sldId id="351" r:id="rId34"/>
    <p:sldId id="376" r:id="rId35"/>
  </p:sldIdLst>
  <p:sldSz cx="9144000" cy="6858000" type="screen4x3"/>
  <p:notesSz cx="6718300" cy="98552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1D0C3"/>
    <a:srgbClr val="9C1D08"/>
    <a:srgbClr val="FAD058"/>
    <a:srgbClr val="BCA44E"/>
    <a:srgbClr val="C0C0C0"/>
    <a:srgbClr val="CBD8E7"/>
    <a:srgbClr val="AFC2D9"/>
    <a:srgbClr val="E5DC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24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glb.corp.local\Data\RM\FR\CRS\Entity\BTM\CCB\R&#233;pertoire%20BTM%20-%20Actuel\Equipe_ATC\RepresentationExterieure\Journ&#233;e%20russe%20St%20p&#233;t%20Mars%202012\Nouveau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glb.corp.local\rm-crs$\data\Entity\BTM\CCB\R&#233;pertoire%20BTM%20-%20Actuel\Equipe_ATC\RepresentationExterieure\Journ&#233;e%20russe%20St%20p&#233;t%20Mars%202012\Nouveau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1"/>
          <c:order val="0"/>
          <c:marker>
            <c:symbol val="none"/>
          </c:marker>
          <c:cat>
            <c:numRef>
              <c:f>Sheet1!$A$1:$A$7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1300</c:v>
                </c:pt>
                <c:pt idx="1">
                  <c:v>1500</c:v>
                </c:pt>
                <c:pt idx="2">
                  <c:v>1950</c:v>
                </c:pt>
                <c:pt idx="3">
                  <c:v>2100</c:v>
                </c:pt>
                <c:pt idx="4">
                  <c:v>2000</c:v>
                </c:pt>
                <c:pt idx="5">
                  <c:v>2100</c:v>
                </c:pt>
                <c:pt idx="6">
                  <c:v>2450</c:v>
                </c:pt>
              </c:numCache>
            </c:numRef>
          </c:val>
        </c:ser>
        <c:marker val="1"/>
        <c:axId val="34538624"/>
        <c:axId val="34540160"/>
      </c:lineChart>
      <c:catAx>
        <c:axId val="34538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FR">
                <a:solidFill>
                  <a:sysClr val="windowText" lastClr="000000"/>
                </a:solidFill>
              </a:defRPr>
            </a:pPr>
            <a:endParaRPr lang="ru-RU"/>
          </a:p>
        </c:txPr>
        <c:crossAx val="34540160"/>
        <c:crosses val="autoZero"/>
        <c:auto val="1"/>
        <c:lblAlgn val="ctr"/>
        <c:lblOffset val="100"/>
      </c:catAx>
      <c:valAx>
        <c:axId val="34540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ru-RU"/>
          </a:p>
        </c:txPr>
        <c:crossAx val="34538624"/>
        <c:crosses val="autoZero"/>
        <c:crossBetween val="between"/>
      </c:valAx>
    </c:plotArea>
    <c:plotVisOnly val="1"/>
  </c:chart>
  <c:spPr>
    <a:ln>
      <a:solidFill>
        <a:schemeClr val="accent4"/>
      </a:solidFill>
    </a:ln>
  </c:spPr>
  <c:txPr>
    <a:bodyPr/>
    <a:lstStyle/>
    <a:p>
      <a:pPr>
        <a:defRPr b="1">
          <a:solidFill>
            <a:schemeClr val="tx2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Sheet1!$A$1:$A$6</c:f>
              <c:strCache>
                <c:ptCount val="6"/>
                <c:pt idx="0">
                  <c:v>Spain</c:v>
                </c:pt>
                <c:pt idx="1">
                  <c:v>Switzerland</c:v>
                </c:pt>
                <c:pt idx="2">
                  <c:v>United Kingdom</c:v>
                </c:pt>
                <c:pt idx="3">
                  <c:v>Finland, Norway, Denmark, Estonia, Iceland, Latvia, Lithuania</c:v>
                </c:pt>
                <c:pt idx="4">
                  <c:v>Germany</c:v>
                </c:pt>
                <c:pt idx="5">
                  <c:v>France</c:v>
                </c:pt>
              </c:strCache>
            </c:strRef>
          </c:cat>
          <c:val>
            <c:numRef>
              <c:f>Sheet1!$D$1:$D$6</c:f>
              <c:numCache>
                <c:formatCode>General</c:formatCode>
                <c:ptCount val="6"/>
                <c:pt idx="0">
                  <c:v>10.02949852507375</c:v>
                </c:pt>
                <c:pt idx="1">
                  <c:v>11.111111111111105</c:v>
                </c:pt>
                <c:pt idx="2">
                  <c:v>7.2378138847858198</c:v>
                </c:pt>
                <c:pt idx="3">
                  <c:v>3.8789759503491066</c:v>
                </c:pt>
                <c:pt idx="4">
                  <c:v>31.095890410958905</c:v>
                </c:pt>
                <c:pt idx="5">
                  <c:v>8</c:v>
                </c:pt>
              </c:numCache>
            </c:numRef>
          </c:val>
        </c:ser>
        <c:axId val="34576640"/>
        <c:axId val="34578432"/>
      </c:barChart>
      <c:catAx>
        <c:axId val="345766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 sz="900"/>
            </a:pPr>
            <a:endParaRPr lang="ru-RU"/>
          </a:p>
        </c:txPr>
        <c:crossAx val="34578432"/>
        <c:crosses val="autoZero"/>
        <c:auto val="1"/>
        <c:lblAlgn val="ctr"/>
        <c:lblOffset val="100"/>
      </c:catAx>
      <c:valAx>
        <c:axId val="34578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ru-RU"/>
          </a:p>
        </c:txPr>
        <c:crossAx val="3457664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2626F-A304-4274-BF4E-48B80C4A29B2}" type="datetimeFigureOut">
              <a:rPr lang="fr-FR" smtClean="0"/>
              <a:pPr/>
              <a:t>30/03/2012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933E-CC8B-43B4-95C8-2EB0084969E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350838"/>
            <a:ext cx="5965825" cy="4473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3063" y="5491163"/>
            <a:ext cx="597217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361488"/>
            <a:ext cx="671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A0F0B4C8-4EF4-4812-B40E-C9912BC9993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61950" y="5159375"/>
            <a:ext cx="5991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fr-FR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61950" y="9210675"/>
            <a:ext cx="5991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fr-FR"/>
          </a:p>
        </p:txBody>
      </p:sp>
      <p:grpSp>
        <p:nvGrpSpPr>
          <p:cNvPr id="49180" name="Group 28"/>
          <p:cNvGrpSpPr>
            <a:grpSpLocks/>
          </p:cNvGrpSpPr>
          <p:nvPr/>
        </p:nvGrpSpPr>
        <p:grpSpPr bwMode="auto">
          <a:xfrm>
            <a:off x="506413" y="5448300"/>
            <a:ext cx="5702300" cy="3471863"/>
            <a:chOff x="228" y="3432"/>
            <a:chExt cx="3774" cy="2187"/>
          </a:xfrm>
        </p:grpSpPr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228" y="3432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228" y="3614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228" y="3796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>
              <a:off x="228" y="3979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228" y="4161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228" y="4343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228" y="4526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228" y="4708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>
              <a:off x="228" y="4890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228" y="5255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228" y="5072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>
              <a:off x="228" y="5437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>
              <a:off x="228" y="5619"/>
              <a:ext cx="377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96875" y="5175250"/>
            <a:ext cx="1212850" cy="320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500">
                <a:solidFill>
                  <a:schemeClr val="hlink"/>
                </a:solidFill>
              </a:rPr>
              <a:t>Notes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F844C-2DDD-4F1E-8DAD-EC77757CE6B2}" type="slidenum">
              <a:rPr lang="fr-FR"/>
              <a:pPr/>
              <a:t>1</a:t>
            </a:fld>
            <a:endParaRPr 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12E30-8A0F-438C-9844-87A4A50A5498}" type="slidenum">
              <a:rPr lang="fr-FR"/>
              <a:pPr/>
              <a:t>11</a:t>
            </a:fld>
            <a:endParaRPr lang="fr-FR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12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13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14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15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16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17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12E30-8A0F-438C-9844-87A4A50A5498}" type="slidenum">
              <a:rPr lang="fr-FR"/>
              <a:pPr/>
              <a:t>18</a:t>
            </a:fld>
            <a:endParaRPr lang="fr-FR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2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20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29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12E30-8A0F-438C-9844-87A4A50A5498}" type="slidenum">
              <a:rPr lang="fr-FR"/>
              <a:pPr/>
              <a:t>3</a:t>
            </a:fld>
            <a:endParaRPr lang="fr-FR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31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4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0686F-9E0C-4963-AA0A-E0432F82FE5C}" type="slidenum">
              <a:rPr lang="fr-FR"/>
              <a:pPr/>
              <a:t>5</a:t>
            </a:fld>
            <a:endParaRPr lang="fr-F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12E30-8A0F-438C-9844-87A4A50A5498}" type="slidenum">
              <a:rPr lang="fr-FR"/>
              <a:pPr/>
              <a:t>6</a:t>
            </a:fld>
            <a:endParaRPr lang="fr-FR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350838"/>
            <a:ext cx="5964238" cy="4473575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C8-4EF4-4812-B40E-C9912BC9993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619125" y="6273800"/>
            <a:ext cx="6159500" cy="323850"/>
          </a:xfrm>
        </p:spPr>
        <p:txBody>
          <a:bodyPr anchor="ctr"/>
          <a:lstStyle>
            <a:lvl1pPr>
              <a:defRPr sz="1200"/>
            </a:lvl1pPr>
          </a:lstStyle>
          <a:p>
            <a:r>
              <a:rPr lang="fr-FR"/>
              <a:t>Références, date, lieu</a:t>
            </a:r>
          </a:p>
        </p:txBody>
      </p:sp>
      <p:sp>
        <p:nvSpPr>
          <p:cNvPr id="225283" name="Freeform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25284" name="Group 4"/>
          <p:cNvGrpSpPr>
            <a:grpSpLocks/>
          </p:cNvGrpSpPr>
          <p:nvPr/>
        </p:nvGrpSpPr>
        <p:grpSpPr bwMode="auto">
          <a:xfrm>
            <a:off x="7864475" y="5337175"/>
            <a:ext cx="917575" cy="1158875"/>
            <a:chOff x="4978" y="3409"/>
            <a:chExt cx="578" cy="730"/>
          </a:xfrm>
        </p:grpSpPr>
        <p:sp>
          <p:nvSpPr>
            <p:cNvPr id="225285" name="Freeform 5"/>
            <p:cNvSpPr>
              <a:spLocks/>
            </p:cNvSpPr>
            <p:nvPr/>
          </p:nvSpPr>
          <p:spPr bwMode="auto">
            <a:xfrm>
              <a:off x="5098" y="3687"/>
              <a:ext cx="388" cy="119"/>
            </a:xfrm>
            <a:custGeom>
              <a:avLst/>
              <a:gdLst/>
              <a:ahLst/>
              <a:cxnLst>
                <a:cxn ang="0">
                  <a:pos x="609" y="6"/>
                </a:cxn>
                <a:cxn ang="0">
                  <a:pos x="606" y="0"/>
                </a:cxn>
                <a:cxn ang="0">
                  <a:pos x="580" y="24"/>
                </a:cxn>
                <a:cxn ang="0">
                  <a:pos x="549" y="45"/>
                </a:cxn>
                <a:cxn ang="0">
                  <a:pos x="512" y="63"/>
                </a:cxn>
                <a:cxn ang="0">
                  <a:pos x="470" y="78"/>
                </a:cxn>
                <a:cxn ang="0">
                  <a:pos x="426" y="90"/>
                </a:cxn>
                <a:cxn ang="0">
                  <a:pos x="378" y="97"/>
                </a:cxn>
                <a:cxn ang="0">
                  <a:pos x="330" y="100"/>
                </a:cxn>
                <a:cxn ang="0">
                  <a:pos x="283" y="99"/>
                </a:cxn>
                <a:cxn ang="0">
                  <a:pos x="252" y="96"/>
                </a:cxn>
                <a:cxn ang="0">
                  <a:pos x="179" y="81"/>
                </a:cxn>
                <a:cxn ang="0">
                  <a:pos x="100" y="57"/>
                </a:cxn>
                <a:cxn ang="0">
                  <a:pos x="28" y="29"/>
                </a:cxn>
                <a:cxn ang="0">
                  <a:pos x="0" y="12"/>
                </a:cxn>
                <a:cxn ang="0">
                  <a:pos x="58" y="61"/>
                </a:cxn>
                <a:cxn ang="0">
                  <a:pos x="119" y="105"/>
                </a:cxn>
                <a:cxn ang="0">
                  <a:pos x="186" y="139"/>
                </a:cxn>
                <a:cxn ang="0">
                  <a:pos x="258" y="166"/>
                </a:cxn>
                <a:cxn ang="0">
                  <a:pos x="301" y="176"/>
                </a:cxn>
                <a:cxn ang="0">
                  <a:pos x="387" y="189"/>
                </a:cxn>
                <a:cxn ang="0">
                  <a:pos x="469" y="188"/>
                </a:cxn>
                <a:cxn ang="0">
                  <a:pos x="505" y="182"/>
                </a:cxn>
                <a:cxn ang="0">
                  <a:pos x="537" y="173"/>
                </a:cxn>
                <a:cxn ang="0">
                  <a:pos x="566" y="161"/>
                </a:cxn>
                <a:cxn ang="0">
                  <a:pos x="575" y="154"/>
                </a:cxn>
                <a:cxn ang="0">
                  <a:pos x="591" y="139"/>
                </a:cxn>
                <a:cxn ang="0">
                  <a:pos x="603" y="122"/>
                </a:cxn>
                <a:cxn ang="0">
                  <a:pos x="610" y="103"/>
                </a:cxn>
                <a:cxn ang="0">
                  <a:pos x="618" y="72"/>
                </a:cxn>
                <a:cxn ang="0">
                  <a:pos x="615" y="29"/>
                </a:cxn>
                <a:cxn ang="0">
                  <a:pos x="609" y="6"/>
                </a:cxn>
              </a:cxnLst>
              <a:rect l="0" t="0" r="r" b="b"/>
              <a:pathLst>
                <a:path w="618" h="189">
                  <a:moveTo>
                    <a:pt x="609" y="6"/>
                  </a:moveTo>
                  <a:lnTo>
                    <a:pt x="609" y="6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595" y="12"/>
                  </a:lnTo>
                  <a:lnTo>
                    <a:pt x="580" y="24"/>
                  </a:lnTo>
                  <a:lnTo>
                    <a:pt x="566" y="35"/>
                  </a:lnTo>
                  <a:lnTo>
                    <a:pt x="549" y="45"/>
                  </a:lnTo>
                  <a:lnTo>
                    <a:pt x="531" y="54"/>
                  </a:lnTo>
                  <a:lnTo>
                    <a:pt x="512" y="63"/>
                  </a:lnTo>
                  <a:lnTo>
                    <a:pt x="491" y="70"/>
                  </a:lnTo>
                  <a:lnTo>
                    <a:pt x="470" y="78"/>
                  </a:lnTo>
                  <a:lnTo>
                    <a:pt x="448" y="84"/>
                  </a:lnTo>
                  <a:lnTo>
                    <a:pt x="426" y="90"/>
                  </a:lnTo>
                  <a:lnTo>
                    <a:pt x="402" y="94"/>
                  </a:lnTo>
                  <a:lnTo>
                    <a:pt x="378" y="97"/>
                  </a:lnTo>
                  <a:lnTo>
                    <a:pt x="354" y="99"/>
                  </a:lnTo>
                  <a:lnTo>
                    <a:pt x="330" y="100"/>
                  </a:lnTo>
                  <a:lnTo>
                    <a:pt x="307" y="100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52" y="96"/>
                  </a:lnTo>
                  <a:lnTo>
                    <a:pt x="216" y="90"/>
                  </a:lnTo>
                  <a:lnTo>
                    <a:pt x="179" y="81"/>
                  </a:lnTo>
                  <a:lnTo>
                    <a:pt x="138" y="70"/>
                  </a:lnTo>
                  <a:lnTo>
                    <a:pt x="100" y="57"/>
                  </a:lnTo>
                  <a:lnTo>
                    <a:pt x="63" y="44"/>
                  </a:lnTo>
                  <a:lnTo>
                    <a:pt x="28" y="2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8" y="38"/>
                  </a:lnTo>
                  <a:lnTo>
                    <a:pt x="58" y="61"/>
                  </a:lnTo>
                  <a:lnTo>
                    <a:pt x="88" y="84"/>
                  </a:lnTo>
                  <a:lnTo>
                    <a:pt x="119" y="105"/>
                  </a:lnTo>
                  <a:lnTo>
                    <a:pt x="152" y="122"/>
                  </a:lnTo>
                  <a:lnTo>
                    <a:pt x="186" y="139"/>
                  </a:lnTo>
                  <a:lnTo>
                    <a:pt x="222" y="154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301" y="176"/>
                  </a:lnTo>
                  <a:lnTo>
                    <a:pt x="344" y="185"/>
                  </a:lnTo>
                  <a:lnTo>
                    <a:pt x="387" y="189"/>
                  </a:lnTo>
                  <a:lnTo>
                    <a:pt x="429" y="189"/>
                  </a:lnTo>
                  <a:lnTo>
                    <a:pt x="469" y="188"/>
                  </a:lnTo>
                  <a:lnTo>
                    <a:pt x="487" y="185"/>
                  </a:lnTo>
                  <a:lnTo>
                    <a:pt x="505" y="182"/>
                  </a:lnTo>
                  <a:lnTo>
                    <a:pt x="521" y="178"/>
                  </a:lnTo>
                  <a:lnTo>
                    <a:pt x="537" y="173"/>
                  </a:lnTo>
                  <a:lnTo>
                    <a:pt x="552" y="167"/>
                  </a:lnTo>
                  <a:lnTo>
                    <a:pt x="566" y="161"/>
                  </a:lnTo>
                  <a:lnTo>
                    <a:pt x="566" y="161"/>
                  </a:lnTo>
                  <a:lnTo>
                    <a:pt x="575" y="154"/>
                  </a:lnTo>
                  <a:lnTo>
                    <a:pt x="583" y="148"/>
                  </a:lnTo>
                  <a:lnTo>
                    <a:pt x="591" y="139"/>
                  </a:lnTo>
                  <a:lnTo>
                    <a:pt x="597" y="131"/>
                  </a:lnTo>
                  <a:lnTo>
                    <a:pt x="603" y="122"/>
                  </a:lnTo>
                  <a:lnTo>
                    <a:pt x="607" y="112"/>
                  </a:lnTo>
                  <a:lnTo>
                    <a:pt x="610" y="103"/>
                  </a:lnTo>
                  <a:lnTo>
                    <a:pt x="613" y="93"/>
                  </a:lnTo>
                  <a:lnTo>
                    <a:pt x="618" y="72"/>
                  </a:lnTo>
                  <a:lnTo>
                    <a:pt x="618" y="51"/>
                  </a:lnTo>
                  <a:lnTo>
                    <a:pt x="615" y="29"/>
                  </a:lnTo>
                  <a:lnTo>
                    <a:pt x="609" y="6"/>
                  </a:lnTo>
                  <a:lnTo>
                    <a:pt x="609" y="6"/>
                  </a:lnTo>
                  <a:lnTo>
                    <a:pt x="609" y="6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86" name="Freeform 6"/>
            <p:cNvSpPr>
              <a:spLocks/>
            </p:cNvSpPr>
            <p:nvPr/>
          </p:nvSpPr>
          <p:spPr bwMode="auto">
            <a:xfrm>
              <a:off x="5082" y="3409"/>
              <a:ext cx="374" cy="505"/>
            </a:xfrm>
            <a:custGeom>
              <a:avLst/>
              <a:gdLst/>
              <a:ahLst/>
              <a:cxnLst>
                <a:cxn ang="0">
                  <a:pos x="477" y="34"/>
                </a:cxn>
                <a:cxn ang="0">
                  <a:pos x="514" y="64"/>
                </a:cxn>
                <a:cxn ang="0">
                  <a:pos x="545" y="98"/>
                </a:cxn>
                <a:cxn ang="0">
                  <a:pos x="567" y="137"/>
                </a:cxn>
                <a:cxn ang="0">
                  <a:pos x="584" y="181"/>
                </a:cxn>
                <a:cxn ang="0">
                  <a:pos x="593" y="228"/>
                </a:cxn>
                <a:cxn ang="0">
                  <a:pos x="596" y="278"/>
                </a:cxn>
                <a:cxn ang="0">
                  <a:pos x="593" y="329"/>
                </a:cxn>
                <a:cxn ang="0">
                  <a:pos x="585" y="381"/>
                </a:cxn>
                <a:cxn ang="0">
                  <a:pos x="572" y="433"/>
                </a:cxn>
                <a:cxn ang="0">
                  <a:pos x="555" y="485"/>
                </a:cxn>
                <a:cxn ang="0">
                  <a:pos x="535" y="534"/>
                </a:cxn>
                <a:cxn ang="0">
                  <a:pos x="509" y="582"/>
                </a:cxn>
                <a:cxn ang="0">
                  <a:pos x="482" y="626"/>
                </a:cxn>
                <a:cxn ang="0">
                  <a:pos x="453" y="665"/>
                </a:cxn>
                <a:cxn ang="0">
                  <a:pos x="420" y="701"/>
                </a:cxn>
                <a:cxn ang="0">
                  <a:pos x="387" y="729"/>
                </a:cxn>
                <a:cxn ang="0">
                  <a:pos x="371" y="741"/>
                </a:cxn>
                <a:cxn ang="0">
                  <a:pos x="323" y="768"/>
                </a:cxn>
                <a:cxn ang="0">
                  <a:pos x="261" y="792"/>
                </a:cxn>
                <a:cxn ang="0">
                  <a:pos x="200" y="801"/>
                </a:cxn>
                <a:cxn ang="0">
                  <a:pos x="145" y="796"/>
                </a:cxn>
                <a:cxn ang="0">
                  <a:pos x="94" y="781"/>
                </a:cxn>
                <a:cxn ang="0">
                  <a:pos x="52" y="756"/>
                </a:cxn>
                <a:cxn ang="0">
                  <a:pos x="21" y="722"/>
                </a:cxn>
                <a:cxn ang="0">
                  <a:pos x="0" y="680"/>
                </a:cxn>
                <a:cxn ang="0">
                  <a:pos x="6" y="690"/>
                </a:cxn>
                <a:cxn ang="0">
                  <a:pos x="23" y="705"/>
                </a:cxn>
                <a:cxn ang="0">
                  <a:pos x="40" y="719"/>
                </a:cxn>
                <a:cxn ang="0">
                  <a:pos x="60" y="728"/>
                </a:cxn>
                <a:cxn ang="0">
                  <a:pos x="93" y="737"/>
                </a:cxn>
                <a:cxn ang="0">
                  <a:pos x="139" y="735"/>
                </a:cxn>
                <a:cxn ang="0">
                  <a:pos x="161" y="729"/>
                </a:cxn>
                <a:cxn ang="0">
                  <a:pos x="176" y="723"/>
                </a:cxn>
                <a:cxn ang="0">
                  <a:pos x="206" y="705"/>
                </a:cxn>
                <a:cxn ang="0">
                  <a:pos x="234" y="683"/>
                </a:cxn>
                <a:cxn ang="0">
                  <a:pos x="259" y="656"/>
                </a:cxn>
                <a:cxn ang="0">
                  <a:pos x="293" y="612"/>
                </a:cxn>
                <a:cxn ang="0">
                  <a:pos x="334" y="543"/>
                </a:cxn>
                <a:cxn ang="0">
                  <a:pos x="366" y="470"/>
                </a:cxn>
                <a:cxn ang="0">
                  <a:pos x="392" y="399"/>
                </a:cxn>
                <a:cxn ang="0">
                  <a:pos x="411" y="333"/>
                </a:cxn>
                <a:cxn ang="0">
                  <a:pos x="421" y="278"/>
                </a:cxn>
                <a:cxn ang="0">
                  <a:pos x="424" y="256"/>
                </a:cxn>
                <a:cxn ang="0">
                  <a:pos x="426" y="193"/>
                </a:cxn>
                <a:cxn ang="0">
                  <a:pos x="421" y="141"/>
                </a:cxn>
                <a:cxn ang="0">
                  <a:pos x="408" y="100"/>
                </a:cxn>
                <a:cxn ang="0">
                  <a:pos x="389" y="67"/>
                </a:cxn>
                <a:cxn ang="0">
                  <a:pos x="374" y="53"/>
                </a:cxn>
                <a:cxn ang="0">
                  <a:pos x="340" y="34"/>
                </a:cxn>
                <a:cxn ang="0">
                  <a:pos x="298" y="24"/>
                </a:cxn>
                <a:cxn ang="0">
                  <a:pos x="246" y="28"/>
                </a:cxn>
                <a:cxn ang="0">
                  <a:pos x="218" y="36"/>
                </a:cxn>
                <a:cxn ang="0">
                  <a:pos x="241" y="21"/>
                </a:cxn>
                <a:cxn ang="0">
                  <a:pos x="270" y="9"/>
                </a:cxn>
                <a:cxn ang="0">
                  <a:pos x="301" y="3"/>
                </a:cxn>
                <a:cxn ang="0">
                  <a:pos x="335" y="0"/>
                </a:cxn>
                <a:cxn ang="0">
                  <a:pos x="371" y="1"/>
                </a:cxn>
                <a:cxn ang="0">
                  <a:pos x="408" y="7"/>
                </a:cxn>
                <a:cxn ang="0">
                  <a:pos x="442" y="19"/>
                </a:cxn>
                <a:cxn ang="0">
                  <a:pos x="477" y="34"/>
                </a:cxn>
                <a:cxn ang="0">
                  <a:pos x="477" y="34"/>
                </a:cxn>
              </a:cxnLst>
              <a:rect l="0" t="0" r="r" b="b"/>
              <a:pathLst>
                <a:path w="596" h="801">
                  <a:moveTo>
                    <a:pt x="477" y="34"/>
                  </a:moveTo>
                  <a:lnTo>
                    <a:pt x="477" y="34"/>
                  </a:lnTo>
                  <a:lnTo>
                    <a:pt x="496" y="47"/>
                  </a:lnTo>
                  <a:lnTo>
                    <a:pt x="514" y="64"/>
                  </a:lnTo>
                  <a:lnTo>
                    <a:pt x="530" y="80"/>
                  </a:lnTo>
                  <a:lnTo>
                    <a:pt x="545" y="98"/>
                  </a:lnTo>
                  <a:lnTo>
                    <a:pt x="557" y="117"/>
                  </a:lnTo>
                  <a:lnTo>
                    <a:pt x="567" y="137"/>
                  </a:lnTo>
                  <a:lnTo>
                    <a:pt x="576" y="159"/>
                  </a:lnTo>
                  <a:lnTo>
                    <a:pt x="584" y="181"/>
                  </a:lnTo>
                  <a:lnTo>
                    <a:pt x="590" y="204"/>
                  </a:lnTo>
                  <a:lnTo>
                    <a:pt x="593" y="228"/>
                  </a:lnTo>
                  <a:lnTo>
                    <a:pt x="596" y="253"/>
                  </a:lnTo>
                  <a:lnTo>
                    <a:pt x="596" y="278"/>
                  </a:lnTo>
                  <a:lnTo>
                    <a:pt x="596" y="303"/>
                  </a:lnTo>
                  <a:lnTo>
                    <a:pt x="593" y="329"/>
                  </a:lnTo>
                  <a:lnTo>
                    <a:pt x="590" y="356"/>
                  </a:lnTo>
                  <a:lnTo>
                    <a:pt x="585" y="381"/>
                  </a:lnTo>
                  <a:lnTo>
                    <a:pt x="579" y="408"/>
                  </a:lnTo>
                  <a:lnTo>
                    <a:pt x="572" y="433"/>
                  </a:lnTo>
                  <a:lnTo>
                    <a:pt x="564" y="460"/>
                  </a:lnTo>
                  <a:lnTo>
                    <a:pt x="555" y="485"/>
                  </a:lnTo>
                  <a:lnTo>
                    <a:pt x="545" y="510"/>
                  </a:lnTo>
                  <a:lnTo>
                    <a:pt x="535" y="534"/>
                  </a:lnTo>
                  <a:lnTo>
                    <a:pt x="523" y="559"/>
                  </a:lnTo>
                  <a:lnTo>
                    <a:pt x="509" y="582"/>
                  </a:lnTo>
                  <a:lnTo>
                    <a:pt x="496" y="604"/>
                  </a:lnTo>
                  <a:lnTo>
                    <a:pt x="482" y="626"/>
                  </a:lnTo>
                  <a:lnTo>
                    <a:pt x="468" y="646"/>
                  </a:lnTo>
                  <a:lnTo>
                    <a:pt x="453" y="665"/>
                  </a:lnTo>
                  <a:lnTo>
                    <a:pt x="436" y="683"/>
                  </a:lnTo>
                  <a:lnTo>
                    <a:pt x="420" y="701"/>
                  </a:lnTo>
                  <a:lnTo>
                    <a:pt x="404" y="716"/>
                  </a:lnTo>
                  <a:lnTo>
                    <a:pt x="387" y="729"/>
                  </a:lnTo>
                  <a:lnTo>
                    <a:pt x="387" y="729"/>
                  </a:lnTo>
                  <a:lnTo>
                    <a:pt x="371" y="741"/>
                  </a:lnTo>
                  <a:lnTo>
                    <a:pt x="354" y="750"/>
                  </a:lnTo>
                  <a:lnTo>
                    <a:pt x="323" y="768"/>
                  </a:lnTo>
                  <a:lnTo>
                    <a:pt x="292" y="781"/>
                  </a:lnTo>
                  <a:lnTo>
                    <a:pt x="261" y="792"/>
                  </a:lnTo>
                  <a:lnTo>
                    <a:pt x="229" y="798"/>
                  </a:lnTo>
                  <a:lnTo>
                    <a:pt x="200" y="801"/>
                  </a:lnTo>
                  <a:lnTo>
                    <a:pt x="171" y="799"/>
                  </a:lnTo>
                  <a:lnTo>
                    <a:pt x="145" y="796"/>
                  </a:lnTo>
                  <a:lnTo>
                    <a:pt x="119" y="790"/>
                  </a:lnTo>
                  <a:lnTo>
                    <a:pt x="94" y="781"/>
                  </a:lnTo>
                  <a:lnTo>
                    <a:pt x="73" y="769"/>
                  </a:lnTo>
                  <a:lnTo>
                    <a:pt x="52" y="756"/>
                  </a:lnTo>
                  <a:lnTo>
                    <a:pt x="36" y="740"/>
                  </a:lnTo>
                  <a:lnTo>
                    <a:pt x="21" y="722"/>
                  </a:lnTo>
                  <a:lnTo>
                    <a:pt x="9" y="702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6" y="690"/>
                  </a:lnTo>
                  <a:lnTo>
                    <a:pt x="14" y="698"/>
                  </a:lnTo>
                  <a:lnTo>
                    <a:pt x="23" y="705"/>
                  </a:lnTo>
                  <a:lnTo>
                    <a:pt x="30" y="713"/>
                  </a:lnTo>
                  <a:lnTo>
                    <a:pt x="40" y="719"/>
                  </a:lnTo>
                  <a:lnTo>
                    <a:pt x="49" y="723"/>
                  </a:lnTo>
                  <a:lnTo>
                    <a:pt x="60" y="728"/>
                  </a:lnTo>
                  <a:lnTo>
                    <a:pt x="70" y="732"/>
                  </a:lnTo>
                  <a:lnTo>
                    <a:pt x="93" y="737"/>
                  </a:lnTo>
                  <a:lnTo>
                    <a:pt x="115" y="738"/>
                  </a:lnTo>
                  <a:lnTo>
                    <a:pt x="139" y="735"/>
                  </a:lnTo>
                  <a:lnTo>
                    <a:pt x="149" y="732"/>
                  </a:lnTo>
                  <a:lnTo>
                    <a:pt x="161" y="729"/>
                  </a:lnTo>
                  <a:lnTo>
                    <a:pt x="161" y="729"/>
                  </a:lnTo>
                  <a:lnTo>
                    <a:pt x="176" y="723"/>
                  </a:lnTo>
                  <a:lnTo>
                    <a:pt x="191" y="714"/>
                  </a:lnTo>
                  <a:lnTo>
                    <a:pt x="206" y="705"/>
                  </a:lnTo>
                  <a:lnTo>
                    <a:pt x="219" y="695"/>
                  </a:lnTo>
                  <a:lnTo>
                    <a:pt x="234" y="683"/>
                  </a:lnTo>
                  <a:lnTo>
                    <a:pt x="246" y="670"/>
                  </a:lnTo>
                  <a:lnTo>
                    <a:pt x="259" y="656"/>
                  </a:lnTo>
                  <a:lnTo>
                    <a:pt x="271" y="641"/>
                  </a:lnTo>
                  <a:lnTo>
                    <a:pt x="293" y="612"/>
                  </a:lnTo>
                  <a:lnTo>
                    <a:pt x="314" y="577"/>
                  </a:lnTo>
                  <a:lnTo>
                    <a:pt x="334" y="543"/>
                  </a:lnTo>
                  <a:lnTo>
                    <a:pt x="352" y="507"/>
                  </a:lnTo>
                  <a:lnTo>
                    <a:pt x="366" y="470"/>
                  </a:lnTo>
                  <a:lnTo>
                    <a:pt x="380" y="434"/>
                  </a:lnTo>
                  <a:lnTo>
                    <a:pt x="392" y="399"/>
                  </a:lnTo>
                  <a:lnTo>
                    <a:pt x="402" y="364"/>
                  </a:lnTo>
                  <a:lnTo>
                    <a:pt x="411" y="333"/>
                  </a:lnTo>
                  <a:lnTo>
                    <a:pt x="417" y="303"/>
                  </a:lnTo>
                  <a:lnTo>
                    <a:pt x="421" y="278"/>
                  </a:lnTo>
                  <a:lnTo>
                    <a:pt x="424" y="256"/>
                  </a:lnTo>
                  <a:lnTo>
                    <a:pt x="424" y="256"/>
                  </a:lnTo>
                  <a:lnTo>
                    <a:pt x="426" y="223"/>
                  </a:lnTo>
                  <a:lnTo>
                    <a:pt x="426" y="193"/>
                  </a:lnTo>
                  <a:lnTo>
                    <a:pt x="424" y="167"/>
                  </a:lnTo>
                  <a:lnTo>
                    <a:pt x="421" y="141"/>
                  </a:lnTo>
                  <a:lnTo>
                    <a:pt x="416" y="119"/>
                  </a:lnTo>
                  <a:lnTo>
                    <a:pt x="408" y="100"/>
                  </a:lnTo>
                  <a:lnTo>
                    <a:pt x="399" y="82"/>
                  </a:lnTo>
                  <a:lnTo>
                    <a:pt x="389" y="67"/>
                  </a:lnTo>
                  <a:lnTo>
                    <a:pt x="389" y="67"/>
                  </a:lnTo>
                  <a:lnTo>
                    <a:pt x="374" y="53"/>
                  </a:lnTo>
                  <a:lnTo>
                    <a:pt x="359" y="43"/>
                  </a:lnTo>
                  <a:lnTo>
                    <a:pt x="340" y="34"/>
                  </a:lnTo>
                  <a:lnTo>
                    <a:pt x="320" y="28"/>
                  </a:lnTo>
                  <a:lnTo>
                    <a:pt x="298" y="24"/>
                  </a:lnTo>
                  <a:lnTo>
                    <a:pt x="273" y="25"/>
                  </a:lnTo>
                  <a:lnTo>
                    <a:pt x="246" y="28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228" y="28"/>
                  </a:lnTo>
                  <a:lnTo>
                    <a:pt x="241" y="21"/>
                  </a:lnTo>
                  <a:lnTo>
                    <a:pt x="255" y="15"/>
                  </a:lnTo>
                  <a:lnTo>
                    <a:pt x="270" y="9"/>
                  </a:lnTo>
                  <a:lnTo>
                    <a:pt x="285" y="6"/>
                  </a:lnTo>
                  <a:lnTo>
                    <a:pt x="301" y="3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3" y="0"/>
                  </a:lnTo>
                  <a:lnTo>
                    <a:pt x="371" y="1"/>
                  </a:lnTo>
                  <a:lnTo>
                    <a:pt x="390" y="4"/>
                  </a:lnTo>
                  <a:lnTo>
                    <a:pt x="408" y="7"/>
                  </a:lnTo>
                  <a:lnTo>
                    <a:pt x="426" y="12"/>
                  </a:lnTo>
                  <a:lnTo>
                    <a:pt x="442" y="19"/>
                  </a:lnTo>
                  <a:lnTo>
                    <a:pt x="460" y="27"/>
                  </a:lnTo>
                  <a:lnTo>
                    <a:pt x="477" y="34"/>
                  </a:lnTo>
                  <a:lnTo>
                    <a:pt x="477" y="34"/>
                  </a:lnTo>
                  <a:lnTo>
                    <a:pt x="477" y="34"/>
                  </a:lnTo>
                  <a:close/>
                </a:path>
              </a:pathLst>
            </a:custGeom>
            <a:solidFill>
              <a:srgbClr val="0F21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87" name="Freeform 7"/>
            <p:cNvSpPr>
              <a:spLocks/>
            </p:cNvSpPr>
            <p:nvPr/>
          </p:nvSpPr>
          <p:spPr bwMode="auto">
            <a:xfrm>
              <a:off x="5033" y="3447"/>
              <a:ext cx="482" cy="342"/>
            </a:xfrm>
            <a:custGeom>
              <a:avLst/>
              <a:gdLst/>
              <a:ahLst/>
              <a:cxnLst>
                <a:cxn ang="0">
                  <a:pos x="682" y="536"/>
                </a:cxn>
                <a:cxn ang="0">
                  <a:pos x="686" y="535"/>
                </a:cxn>
                <a:cxn ang="0">
                  <a:pos x="700" y="524"/>
                </a:cxn>
                <a:cxn ang="0">
                  <a:pos x="706" y="518"/>
                </a:cxn>
                <a:cxn ang="0">
                  <a:pos x="713" y="509"/>
                </a:cxn>
                <a:cxn ang="0">
                  <a:pos x="736" y="477"/>
                </a:cxn>
                <a:cxn ang="0">
                  <a:pos x="756" y="425"/>
                </a:cxn>
                <a:cxn ang="0">
                  <a:pos x="767" y="365"/>
                </a:cxn>
                <a:cxn ang="0">
                  <a:pos x="765" y="300"/>
                </a:cxn>
                <a:cxn ang="0">
                  <a:pos x="759" y="265"/>
                </a:cxn>
                <a:cxn ang="0">
                  <a:pos x="749" y="233"/>
                </a:cxn>
                <a:cxn ang="0">
                  <a:pos x="734" y="200"/>
                </a:cxn>
                <a:cxn ang="0">
                  <a:pos x="716" y="169"/>
                </a:cxn>
                <a:cxn ang="0">
                  <a:pos x="694" y="137"/>
                </a:cxn>
                <a:cxn ang="0">
                  <a:pos x="666" y="109"/>
                </a:cxn>
                <a:cxn ang="0">
                  <a:pos x="633" y="82"/>
                </a:cxn>
                <a:cxn ang="0">
                  <a:pos x="594" y="58"/>
                </a:cxn>
                <a:cxn ang="0">
                  <a:pos x="578" y="51"/>
                </a:cxn>
                <a:cxn ang="0">
                  <a:pos x="541" y="35"/>
                </a:cxn>
                <a:cxn ang="0">
                  <a:pos x="495" y="20"/>
                </a:cxn>
                <a:cxn ang="0">
                  <a:pos x="442" y="8"/>
                </a:cxn>
                <a:cxn ang="0">
                  <a:pos x="384" y="2"/>
                </a:cxn>
                <a:cxn ang="0">
                  <a:pos x="322" y="2"/>
                </a:cxn>
                <a:cxn ang="0">
                  <a:pos x="256" y="12"/>
                </a:cxn>
                <a:cxn ang="0">
                  <a:pos x="189" y="33"/>
                </a:cxn>
                <a:cxn ang="0">
                  <a:pos x="155" y="48"/>
                </a:cxn>
                <a:cxn ang="0">
                  <a:pos x="111" y="78"/>
                </a:cxn>
                <a:cxn ang="0">
                  <a:pos x="69" y="116"/>
                </a:cxn>
                <a:cxn ang="0">
                  <a:pos x="30" y="167"/>
                </a:cxn>
                <a:cxn ang="0">
                  <a:pos x="0" y="227"/>
                </a:cxn>
                <a:cxn ang="0">
                  <a:pos x="11" y="212"/>
                </a:cxn>
                <a:cxn ang="0">
                  <a:pos x="38" y="186"/>
                </a:cxn>
                <a:cxn ang="0">
                  <a:pos x="73" y="167"/>
                </a:cxn>
                <a:cxn ang="0">
                  <a:pos x="122" y="152"/>
                </a:cxn>
                <a:cxn ang="0">
                  <a:pos x="151" y="148"/>
                </a:cxn>
                <a:cxn ang="0">
                  <a:pos x="219" y="143"/>
                </a:cxn>
                <a:cxn ang="0">
                  <a:pos x="295" y="149"/>
                </a:cxn>
                <a:cxn ang="0">
                  <a:pos x="377" y="164"/>
                </a:cxn>
                <a:cxn ang="0">
                  <a:pos x="462" y="189"/>
                </a:cxn>
                <a:cxn ang="0">
                  <a:pos x="487" y="200"/>
                </a:cxn>
                <a:cxn ang="0">
                  <a:pos x="536" y="222"/>
                </a:cxn>
                <a:cxn ang="0">
                  <a:pos x="581" y="246"/>
                </a:cxn>
                <a:cxn ang="0">
                  <a:pos x="620" y="273"/>
                </a:cxn>
                <a:cxn ang="0">
                  <a:pos x="637" y="286"/>
                </a:cxn>
                <a:cxn ang="0">
                  <a:pos x="685" y="334"/>
                </a:cxn>
                <a:cxn ang="0">
                  <a:pos x="701" y="358"/>
                </a:cxn>
                <a:cxn ang="0">
                  <a:pos x="712" y="381"/>
                </a:cxn>
                <a:cxn ang="0">
                  <a:pos x="715" y="387"/>
                </a:cxn>
                <a:cxn ang="0">
                  <a:pos x="721" y="410"/>
                </a:cxn>
                <a:cxn ang="0">
                  <a:pos x="724" y="453"/>
                </a:cxn>
                <a:cxn ang="0">
                  <a:pos x="716" y="484"/>
                </a:cxn>
                <a:cxn ang="0">
                  <a:pos x="709" y="503"/>
                </a:cxn>
                <a:cxn ang="0">
                  <a:pos x="697" y="520"/>
                </a:cxn>
                <a:cxn ang="0">
                  <a:pos x="681" y="535"/>
                </a:cxn>
                <a:cxn ang="0">
                  <a:pos x="672" y="542"/>
                </a:cxn>
                <a:cxn ang="0">
                  <a:pos x="681" y="538"/>
                </a:cxn>
                <a:cxn ang="0">
                  <a:pos x="682" y="536"/>
                </a:cxn>
                <a:cxn ang="0">
                  <a:pos x="682" y="536"/>
                </a:cxn>
              </a:cxnLst>
              <a:rect l="0" t="0" r="r" b="b"/>
              <a:pathLst>
                <a:path w="768" h="542">
                  <a:moveTo>
                    <a:pt x="682" y="536"/>
                  </a:moveTo>
                  <a:lnTo>
                    <a:pt x="682" y="536"/>
                  </a:lnTo>
                  <a:lnTo>
                    <a:pt x="685" y="535"/>
                  </a:lnTo>
                  <a:lnTo>
                    <a:pt x="686" y="535"/>
                  </a:lnTo>
                  <a:lnTo>
                    <a:pt x="686" y="535"/>
                  </a:lnTo>
                  <a:lnTo>
                    <a:pt x="700" y="524"/>
                  </a:lnTo>
                  <a:lnTo>
                    <a:pt x="700" y="524"/>
                  </a:lnTo>
                  <a:lnTo>
                    <a:pt x="706" y="518"/>
                  </a:lnTo>
                  <a:lnTo>
                    <a:pt x="706" y="518"/>
                  </a:lnTo>
                  <a:lnTo>
                    <a:pt x="713" y="509"/>
                  </a:lnTo>
                  <a:lnTo>
                    <a:pt x="721" y="499"/>
                  </a:lnTo>
                  <a:lnTo>
                    <a:pt x="736" y="477"/>
                  </a:lnTo>
                  <a:lnTo>
                    <a:pt x="748" y="453"/>
                  </a:lnTo>
                  <a:lnTo>
                    <a:pt x="756" y="425"/>
                  </a:lnTo>
                  <a:lnTo>
                    <a:pt x="762" y="395"/>
                  </a:lnTo>
                  <a:lnTo>
                    <a:pt x="767" y="365"/>
                  </a:lnTo>
                  <a:lnTo>
                    <a:pt x="768" y="332"/>
                  </a:lnTo>
                  <a:lnTo>
                    <a:pt x="765" y="300"/>
                  </a:lnTo>
                  <a:lnTo>
                    <a:pt x="762" y="283"/>
                  </a:lnTo>
                  <a:lnTo>
                    <a:pt x="759" y="265"/>
                  </a:lnTo>
                  <a:lnTo>
                    <a:pt x="755" y="249"/>
                  </a:lnTo>
                  <a:lnTo>
                    <a:pt x="749" y="233"/>
                  </a:lnTo>
                  <a:lnTo>
                    <a:pt x="743" y="216"/>
                  </a:lnTo>
                  <a:lnTo>
                    <a:pt x="734" y="200"/>
                  </a:lnTo>
                  <a:lnTo>
                    <a:pt x="727" y="183"/>
                  </a:lnTo>
                  <a:lnTo>
                    <a:pt x="716" y="169"/>
                  </a:lnTo>
                  <a:lnTo>
                    <a:pt x="706" y="152"/>
                  </a:lnTo>
                  <a:lnTo>
                    <a:pt x="694" y="137"/>
                  </a:lnTo>
                  <a:lnTo>
                    <a:pt x="681" y="122"/>
                  </a:lnTo>
                  <a:lnTo>
                    <a:pt x="666" y="109"/>
                  </a:lnTo>
                  <a:lnTo>
                    <a:pt x="649" y="96"/>
                  </a:lnTo>
                  <a:lnTo>
                    <a:pt x="633" y="82"/>
                  </a:lnTo>
                  <a:lnTo>
                    <a:pt x="614" y="70"/>
                  </a:lnTo>
                  <a:lnTo>
                    <a:pt x="594" y="58"/>
                  </a:lnTo>
                  <a:lnTo>
                    <a:pt x="594" y="58"/>
                  </a:lnTo>
                  <a:lnTo>
                    <a:pt x="578" y="51"/>
                  </a:lnTo>
                  <a:lnTo>
                    <a:pt x="560" y="42"/>
                  </a:lnTo>
                  <a:lnTo>
                    <a:pt x="541" y="35"/>
                  </a:lnTo>
                  <a:lnTo>
                    <a:pt x="518" y="27"/>
                  </a:lnTo>
                  <a:lnTo>
                    <a:pt x="495" y="20"/>
                  </a:lnTo>
                  <a:lnTo>
                    <a:pt x="469" y="12"/>
                  </a:lnTo>
                  <a:lnTo>
                    <a:pt x="442" y="8"/>
                  </a:lnTo>
                  <a:lnTo>
                    <a:pt x="413" y="3"/>
                  </a:lnTo>
                  <a:lnTo>
                    <a:pt x="384" y="2"/>
                  </a:lnTo>
                  <a:lnTo>
                    <a:pt x="353" y="0"/>
                  </a:lnTo>
                  <a:lnTo>
                    <a:pt x="322" y="2"/>
                  </a:lnTo>
                  <a:lnTo>
                    <a:pt x="289" y="6"/>
                  </a:lnTo>
                  <a:lnTo>
                    <a:pt x="256" y="12"/>
                  </a:lnTo>
                  <a:lnTo>
                    <a:pt x="222" y="21"/>
                  </a:lnTo>
                  <a:lnTo>
                    <a:pt x="189" y="33"/>
                  </a:lnTo>
                  <a:lnTo>
                    <a:pt x="155" y="48"/>
                  </a:lnTo>
                  <a:lnTo>
                    <a:pt x="155" y="48"/>
                  </a:lnTo>
                  <a:lnTo>
                    <a:pt x="133" y="61"/>
                  </a:lnTo>
                  <a:lnTo>
                    <a:pt x="111" y="78"/>
                  </a:lnTo>
                  <a:lnTo>
                    <a:pt x="90" y="96"/>
                  </a:lnTo>
                  <a:lnTo>
                    <a:pt x="69" y="116"/>
                  </a:lnTo>
                  <a:lnTo>
                    <a:pt x="48" y="140"/>
                  </a:lnTo>
                  <a:lnTo>
                    <a:pt x="30" y="167"/>
                  </a:lnTo>
                  <a:lnTo>
                    <a:pt x="15" y="195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1" y="212"/>
                  </a:lnTo>
                  <a:lnTo>
                    <a:pt x="23" y="198"/>
                  </a:lnTo>
                  <a:lnTo>
                    <a:pt x="38" y="186"/>
                  </a:lnTo>
                  <a:lnTo>
                    <a:pt x="54" y="176"/>
                  </a:lnTo>
                  <a:lnTo>
                    <a:pt x="73" y="167"/>
                  </a:lnTo>
                  <a:lnTo>
                    <a:pt x="96" y="158"/>
                  </a:lnTo>
                  <a:lnTo>
                    <a:pt x="122" y="152"/>
                  </a:lnTo>
                  <a:lnTo>
                    <a:pt x="151" y="148"/>
                  </a:lnTo>
                  <a:lnTo>
                    <a:pt x="151" y="148"/>
                  </a:lnTo>
                  <a:lnTo>
                    <a:pt x="183" y="145"/>
                  </a:lnTo>
                  <a:lnTo>
                    <a:pt x="219" y="143"/>
                  </a:lnTo>
                  <a:lnTo>
                    <a:pt x="256" y="145"/>
                  </a:lnTo>
                  <a:lnTo>
                    <a:pt x="295" y="149"/>
                  </a:lnTo>
                  <a:lnTo>
                    <a:pt x="335" y="155"/>
                  </a:lnTo>
                  <a:lnTo>
                    <a:pt x="377" y="164"/>
                  </a:lnTo>
                  <a:lnTo>
                    <a:pt x="419" y="176"/>
                  </a:lnTo>
                  <a:lnTo>
                    <a:pt x="462" y="189"/>
                  </a:lnTo>
                  <a:lnTo>
                    <a:pt x="462" y="189"/>
                  </a:lnTo>
                  <a:lnTo>
                    <a:pt x="487" y="200"/>
                  </a:lnTo>
                  <a:lnTo>
                    <a:pt x="512" y="210"/>
                  </a:lnTo>
                  <a:lnTo>
                    <a:pt x="536" y="222"/>
                  </a:lnTo>
                  <a:lnTo>
                    <a:pt x="560" y="234"/>
                  </a:lnTo>
                  <a:lnTo>
                    <a:pt x="581" y="246"/>
                  </a:lnTo>
                  <a:lnTo>
                    <a:pt x="602" y="259"/>
                  </a:lnTo>
                  <a:lnTo>
                    <a:pt x="620" y="273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64" y="310"/>
                  </a:lnTo>
                  <a:lnTo>
                    <a:pt x="685" y="334"/>
                  </a:lnTo>
                  <a:lnTo>
                    <a:pt x="694" y="346"/>
                  </a:lnTo>
                  <a:lnTo>
                    <a:pt x="701" y="358"/>
                  </a:lnTo>
                  <a:lnTo>
                    <a:pt x="707" y="369"/>
                  </a:lnTo>
                  <a:lnTo>
                    <a:pt x="712" y="381"/>
                  </a:lnTo>
                  <a:lnTo>
                    <a:pt x="712" y="381"/>
                  </a:lnTo>
                  <a:lnTo>
                    <a:pt x="715" y="387"/>
                  </a:lnTo>
                  <a:lnTo>
                    <a:pt x="715" y="387"/>
                  </a:lnTo>
                  <a:lnTo>
                    <a:pt x="721" y="410"/>
                  </a:lnTo>
                  <a:lnTo>
                    <a:pt x="724" y="432"/>
                  </a:lnTo>
                  <a:lnTo>
                    <a:pt x="724" y="453"/>
                  </a:lnTo>
                  <a:lnTo>
                    <a:pt x="719" y="474"/>
                  </a:lnTo>
                  <a:lnTo>
                    <a:pt x="716" y="484"/>
                  </a:lnTo>
                  <a:lnTo>
                    <a:pt x="713" y="493"/>
                  </a:lnTo>
                  <a:lnTo>
                    <a:pt x="709" y="503"/>
                  </a:lnTo>
                  <a:lnTo>
                    <a:pt x="703" y="512"/>
                  </a:lnTo>
                  <a:lnTo>
                    <a:pt x="697" y="520"/>
                  </a:lnTo>
                  <a:lnTo>
                    <a:pt x="689" y="529"/>
                  </a:lnTo>
                  <a:lnTo>
                    <a:pt x="681" y="535"/>
                  </a:lnTo>
                  <a:lnTo>
                    <a:pt x="672" y="542"/>
                  </a:lnTo>
                  <a:lnTo>
                    <a:pt x="672" y="542"/>
                  </a:lnTo>
                  <a:lnTo>
                    <a:pt x="679" y="538"/>
                  </a:lnTo>
                  <a:lnTo>
                    <a:pt x="681" y="538"/>
                  </a:lnTo>
                  <a:lnTo>
                    <a:pt x="681" y="538"/>
                  </a:lnTo>
                  <a:lnTo>
                    <a:pt x="682" y="536"/>
                  </a:lnTo>
                  <a:lnTo>
                    <a:pt x="682" y="536"/>
                  </a:lnTo>
                  <a:lnTo>
                    <a:pt x="682" y="53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88" name="Freeform 8"/>
            <p:cNvSpPr>
              <a:spLocks/>
            </p:cNvSpPr>
            <p:nvPr/>
          </p:nvSpPr>
          <p:spPr bwMode="auto">
            <a:xfrm>
              <a:off x="5036" y="3572"/>
              <a:ext cx="251" cy="124"/>
            </a:xfrm>
            <a:custGeom>
              <a:avLst/>
              <a:gdLst/>
              <a:ahLst/>
              <a:cxnLst>
                <a:cxn ang="0">
                  <a:pos x="23" y="173"/>
                </a:cxn>
                <a:cxn ang="0">
                  <a:pos x="23" y="173"/>
                </a:cxn>
                <a:cxn ang="0">
                  <a:pos x="32" y="185"/>
                </a:cxn>
                <a:cxn ang="0">
                  <a:pos x="44" y="198"/>
                </a:cxn>
                <a:cxn ang="0">
                  <a:pos x="44" y="198"/>
                </a:cxn>
                <a:cxn ang="0">
                  <a:pos x="48" y="188"/>
                </a:cxn>
                <a:cxn ang="0">
                  <a:pos x="54" y="179"/>
                </a:cxn>
                <a:cxn ang="0">
                  <a:pos x="60" y="170"/>
                </a:cxn>
                <a:cxn ang="0">
                  <a:pos x="67" y="161"/>
                </a:cxn>
                <a:cxn ang="0">
                  <a:pos x="85" y="143"/>
                </a:cxn>
                <a:cxn ang="0">
                  <a:pos x="108" y="128"/>
                </a:cxn>
                <a:cxn ang="0">
                  <a:pos x="130" y="112"/>
                </a:cxn>
                <a:cxn ang="0">
                  <a:pos x="155" y="99"/>
                </a:cxn>
                <a:cxn ang="0">
                  <a:pos x="182" y="85"/>
                </a:cxn>
                <a:cxn ang="0">
                  <a:pos x="210" y="75"/>
                </a:cxn>
                <a:cxn ang="0">
                  <a:pos x="238" y="64"/>
                </a:cxn>
                <a:cxn ang="0">
                  <a:pos x="265" y="54"/>
                </a:cxn>
                <a:cxn ang="0">
                  <a:pos x="292" y="46"/>
                </a:cxn>
                <a:cxn ang="0">
                  <a:pos x="319" y="41"/>
                </a:cxn>
                <a:cxn ang="0">
                  <a:pos x="343" y="35"/>
                </a:cxn>
                <a:cxn ang="0">
                  <a:pos x="363" y="32"/>
                </a:cxn>
                <a:cxn ang="0">
                  <a:pos x="383" y="29"/>
                </a:cxn>
                <a:cxn ang="0">
                  <a:pos x="398" y="29"/>
                </a:cxn>
                <a:cxn ang="0">
                  <a:pos x="398" y="29"/>
                </a:cxn>
                <a:cxn ang="0">
                  <a:pos x="368" y="20"/>
                </a:cxn>
                <a:cxn ang="0">
                  <a:pos x="338" y="12"/>
                </a:cxn>
                <a:cxn ang="0">
                  <a:pos x="308" y="8"/>
                </a:cxn>
                <a:cxn ang="0">
                  <a:pos x="280" y="3"/>
                </a:cxn>
                <a:cxn ang="0">
                  <a:pos x="252" y="2"/>
                </a:cxn>
                <a:cxn ang="0">
                  <a:pos x="225" y="0"/>
                </a:cxn>
                <a:cxn ang="0">
                  <a:pos x="198" y="0"/>
                </a:cxn>
                <a:cxn ang="0">
                  <a:pos x="173" y="3"/>
                </a:cxn>
                <a:cxn ang="0">
                  <a:pos x="148" y="6"/>
                </a:cxn>
                <a:cxn ang="0">
                  <a:pos x="125" y="11"/>
                </a:cxn>
                <a:cxn ang="0">
                  <a:pos x="103" y="15"/>
                </a:cxn>
                <a:cxn ang="0">
                  <a:pos x="84" y="21"/>
                </a:cxn>
                <a:cxn ang="0">
                  <a:pos x="64" y="29"/>
                </a:cxn>
                <a:cxn ang="0">
                  <a:pos x="48" y="38"/>
                </a:cxn>
                <a:cxn ang="0">
                  <a:pos x="33" y="46"/>
                </a:cxn>
                <a:cxn ang="0">
                  <a:pos x="20" y="57"/>
                </a:cxn>
                <a:cxn ang="0">
                  <a:pos x="20" y="57"/>
                </a:cxn>
                <a:cxn ang="0">
                  <a:pos x="12" y="66"/>
                </a:cxn>
                <a:cxn ang="0">
                  <a:pos x="6" y="78"/>
                </a:cxn>
                <a:cxn ang="0">
                  <a:pos x="2" y="90"/>
                </a:cxn>
                <a:cxn ang="0">
                  <a:pos x="0" y="105"/>
                </a:cxn>
                <a:cxn ang="0">
                  <a:pos x="2" y="119"/>
                </a:cxn>
                <a:cxn ang="0">
                  <a:pos x="5" y="136"/>
                </a:cxn>
                <a:cxn ang="0">
                  <a:pos x="12" y="154"/>
                </a:cxn>
                <a:cxn ang="0">
                  <a:pos x="23" y="173"/>
                </a:cxn>
                <a:cxn ang="0">
                  <a:pos x="23" y="173"/>
                </a:cxn>
                <a:cxn ang="0">
                  <a:pos x="23" y="173"/>
                </a:cxn>
              </a:cxnLst>
              <a:rect l="0" t="0" r="r" b="b"/>
              <a:pathLst>
                <a:path w="398" h="198">
                  <a:moveTo>
                    <a:pt x="23" y="173"/>
                  </a:moveTo>
                  <a:lnTo>
                    <a:pt x="23" y="173"/>
                  </a:lnTo>
                  <a:lnTo>
                    <a:pt x="32" y="185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8" y="188"/>
                  </a:lnTo>
                  <a:lnTo>
                    <a:pt x="54" y="179"/>
                  </a:lnTo>
                  <a:lnTo>
                    <a:pt x="60" y="170"/>
                  </a:lnTo>
                  <a:lnTo>
                    <a:pt x="67" y="161"/>
                  </a:lnTo>
                  <a:lnTo>
                    <a:pt x="85" y="143"/>
                  </a:lnTo>
                  <a:lnTo>
                    <a:pt x="108" y="128"/>
                  </a:lnTo>
                  <a:lnTo>
                    <a:pt x="130" y="112"/>
                  </a:lnTo>
                  <a:lnTo>
                    <a:pt x="155" y="99"/>
                  </a:lnTo>
                  <a:lnTo>
                    <a:pt x="182" y="85"/>
                  </a:lnTo>
                  <a:lnTo>
                    <a:pt x="210" y="75"/>
                  </a:lnTo>
                  <a:lnTo>
                    <a:pt x="238" y="64"/>
                  </a:lnTo>
                  <a:lnTo>
                    <a:pt x="265" y="54"/>
                  </a:lnTo>
                  <a:lnTo>
                    <a:pt x="292" y="46"/>
                  </a:lnTo>
                  <a:lnTo>
                    <a:pt x="319" y="41"/>
                  </a:lnTo>
                  <a:lnTo>
                    <a:pt x="343" y="35"/>
                  </a:lnTo>
                  <a:lnTo>
                    <a:pt x="363" y="32"/>
                  </a:lnTo>
                  <a:lnTo>
                    <a:pt x="383" y="29"/>
                  </a:lnTo>
                  <a:lnTo>
                    <a:pt x="398" y="29"/>
                  </a:lnTo>
                  <a:lnTo>
                    <a:pt x="398" y="29"/>
                  </a:lnTo>
                  <a:lnTo>
                    <a:pt x="368" y="20"/>
                  </a:lnTo>
                  <a:lnTo>
                    <a:pt x="338" y="12"/>
                  </a:lnTo>
                  <a:lnTo>
                    <a:pt x="308" y="8"/>
                  </a:lnTo>
                  <a:lnTo>
                    <a:pt x="280" y="3"/>
                  </a:lnTo>
                  <a:lnTo>
                    <a:pt x="252" y="2"/>
                  </a:lnTo>
                  <a:lnTo>
                    <a:pt x="225" y="0"/>
                  </a:lnTo>
                  <a:lnTo>
                    <a:pt x="198" y="0"/>
                  </a:lnTo>
                  <a:lnTo>
                    <a:pt x="173" y="3"/>
                  </a:lnTo>
                  <a:lnTo>
                    <a:pt x="148" y="6"/>
                  </a:lnTo>
                  <a:lnTo>
                    <a:pt x="125" y="11"/>
                  </a:lnTo>
                  <a:lnTo>
                    <a:pt x="103" y="15"/>
                  </a:lnTo>
                  <a:lnTo>
                    <a:pt x="84" y="21"/>
                  </a:lnTo>
                  <a:lnTo>
                    <a:pt x="64" y="29"/>
                  </a:lnTo>
                  <a:lnTo>
                    <a:pt x="48" y="38"/>
                  </a:lnTo>
                  <a:lnTo>
                    <a:pt x="33" y="46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2" y="66"/>
                  </a:lnTo>
                  <a:lnTo>
                    <a:pt x="6" y="78"/>
                  </a:lnTo>
                  <a:lnTo>
                    <a:pt x="2" y="90"/>
                  </a:lnTo>
                  <a:lnTo>
                    <a:pt x="0" y="105"/>
                  </a:lnTo>
                  <a:lnTo>
                    <a:pt x="2" y="119"/>
                  </a:lnTo>
                  <a:lnTo>
                    <a:pt x="5" y="136"/>
                  </a:lnTo>
                  <a:lnTo>
                    <a:pt x="12" y="154"/>
                  </a:lnTo>
                  <a:lnTo>
                    <a:pt x="23" y="173"/>
                  </a:lnTo>
                  <a:lnTo>
                    <a:pt x="23" y="173"/>
                  </a:lnTo>
                  <a:lnTo>
                    <a:pt x="23" y="173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89" name="Freeform 9"/>
            <p:cNvSpPr>
              <a:spLocks/>
            </p:cNvSpPr>
            <p:nvPr/>
          </p:nvSpPr>
          <p:spPr bwMode="auto">
            <a:xfrm>
              <a:off x="5021" y="3608"/>
              <a:ext cx="426" cy="279"/>
            </a:xfrm>
            <a:custGeom>
              <a:avLst/>
              <a:gdLst/>
              <a:ahLst/>
              <a:cxnLst>
                <a:cxn ang="0">
                  <a:pos x="514" y="350"/>
                </a:cxn>
                <a:cxn ang="0">
                  <a:pos x="464" y="345"/>
                </a:cxn>
                <a:cxn ang="0">
                  <a:pos x="409" y="335"/>
                </a:cxn>
                <a:cxn ang="0">
                  <a:pos x="352" y="320"/>
                </a:cxn>
                <a:cxn ang="0">
                  <a:pos x="293" y="299"/>
                </a:cxn>
                <a:cxn ang="0">
                  <a:pos x="233" y="272"/>
                </a:cxn>
                <a:cxn ang="0">
                  <a:pos x="175" y="238"/>
                </a:cxn>
                <a:cxn ang="0">
                  <a:pos x="120" y="195"/>
                </a:cxn>
                <a:cxn ang="0">
                  <a:pos x="68" y="143"/>
                </a:cxn>
                <a:cxn ang="0">
                  <a:pos x="67" y="141"/>
                </a:cxn>
                <a:cxn ang="0">
                  <a:pos x="55" y="128"/>
                </a:cxn>
                <a:cxn ang="0">
                  <a:pos x="46" y="116"/>
                </a:cxn>
                <a:cxn ang="0">
                  <a:pos x="28" y="79"/>
                </a:cxn>
                <a:cxn ang="0">
                  <a:pos x="23" y="48"/>
                </a:cxn>
                <a:cxn ang="0">
                  <a:pos x="29" y="2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7" y="6"/>
                </a:cxn>
                <a:cxn ang="0">
                  <a:pos x="28" y="15"/>
                </a:cxn>
                <a:cxn ang="0">
                  <a:pos x="17" y="33"/>
                </a:cxn>
                <a:cxn ang="0">
                  <a:pos x="3" y="74"/>
                </a:cxn>
                <a:cxn ang="0">
                  <a:pos x="0" y="123"/>
                </a:cxn>
                <a:cxn ang="0">
                  <a:pos x="5" y="177"/>
                </a:cxn>
                <a:cxn ang="0">
                  <a:pos x="13" y="205"/>
                </a:cxn>
                <a:cxn ang="0">
                  <a:pos x="25" y="235"/>
                </a:cxn>
                <a:cxn ang="0">
                  <a:pos x="40" y="262"/>
                </a:cxn>
                <a:cxn ang="0">
                  <a:pos x="58" y="289"/>
                </a:cxn>
                <a:cxn ang="0">
                  <a:pos x="104" y="336"/>
                </a:cxn>
                <a:cxn ang="0">
                  <a:pos x="159" y="376"/>
                </a:cxn>
                <a:cxn ang="0">
                  <a:pos x="221" y="408"/>
                </a:cxn>
                <a:cxn ang="0">
                  <a:pos x="288" y="429"/>
                </a:cxn>
                <a:cxn ang="0">
                  <a:pos x="358" y="440"/>
                </a:cxn>
                <a:cxn ang="0">
                  <a:pos x="428" y="442"/>
                </a:cxn>
                <a:cxn ang="0">
                  <a:pos x="461" y="439"/>
                </a:cxn>
                <a:cxn ang="0">
                  <a:pos x="503" y="430"/>
                </a:cxn>
                <a:cxn ang="0">
                  <a:pos x="540" y="418"/>
                </a:cxn>
                <a:cxn ang="0">
                  <a:pos x="601" y="388"/>
                </a:cxn>
                <a:cxn ang="0">
                  <a:pos x="647" y="357"/>
                </a:cxn>
                <a:cxn ang="0">
                  <a:pos x="677" y="332"/>
                </a:cxn>
                <a:cxn ang="0">
                  <a:pos x="631" y="342"/>
                </a:cxn>
                <a:cxn ang="0">
                  <a:pos x="590" y="348"/>
                </a:cxn>
                <a:cxn ang="0">
                  <a:pos x="514" y="350"/>
                </a:cxn>
                <a:cxn ang="0">
                  <a:pos x="514" y="350"/>
                </a:cxn>
              </a:cxnLst>
              <a:rect l="0" t="0" r="r" b="b"/>
              <a:pathLst>
                <a:path w="677" h="443">
                  <a:moveTo>
                    <a:pt x="514" y="350"/>
                  </a:moveTo>
                  <a:lnTo>
                    <a:pt x="514" y="350"/>
                  </a:lnTo>
                  <a:lnTo>
                    <a:pt x="489" y="348"/>
                  </a:lnTo>
                  <a:lnTo>
                    <a:pt x="464" y="345"/>
                  </a:lnTo>
                  <a:lnTo>
                    <a:pt x="437" y="341"/>
                  </a:lnTo>
                  <a:lnTo>
                    <a:pt x="409" y="335"/>
                  </a:lnTo>
                  <a:lnTo>
                    <a:pt x="381" y="329"/>
                  </a:lnTo>
                  <a:lnTo>
                    <a:pt x="352" y="320"/>
                  </a:lnTo>
                  <a:lnTo>
                    <a:pt x="322" y="311"/>
                  </a:lnTo>
                  <a:lnTo>
                    <a:pt x="293" y="299"/>
                  </a:lnTo>
                  <a:lnTo>
                    <a:pt x="263" y="287"/>
                  </a:lnTo>
                  <a:lnTo>
                    <a:pt x="233" y="272"/>
                  </a:lnTo>
                  <a:lnTo>
                    <a:pt x="205" y="256"/>
                  </a:lnTo>
                  <a:lnTo>
                    <a:pt x="175" y="238"/>
                  </a:lnTo>
                  <a:lnTo>
                    <a:pt x="147" y="217"/>
                  </a:lnTo>
                  <a:lnTo>
                    <a:pt x="120" y="195"/>
                  </a:lnTo>
                  <a:lnTo>
                    <a:pt x="93" y="171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55" y="12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5" y="62"/>
                  </a:lnTo>
                  <a:lnTo>
                    <a:pt x="23" y="48"/>
                  </a:lnTo>
                  <a:lnTo>
                    <a:pt x="25" y="33"/>
                  </a:lnTo>
                  <a:lnTo>
                    <a:pt x="29" y="21"/>
                  </a:lnTo>
                  <a:lnTo>
                    <a:pt x="35" y="9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7" y="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2" y="24"/>
                  </a:lnTo>
                  <a:lnTo>
                    <a:pt x="17" y="33"/>
                  </a:lnTo>
                  <a:lnTo>
                    <a:pt x="8" y="52"/>
                  </a:lnTo>
                  <a:lnTo>
                    <a:pt x="3" y="74"/>
                  </a:lnTo>
                  <a:lnTo>
                    <a:pt x="0" y="98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5" y="177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19" y="220"/>
                  </a:lnTo>
                  <a:lnTo>
                    <a:pt x="25" y="235"/>
                  </a:lnTo>
                  <a:lnTo>
                    <a:pt x="32" y="248"/>
                  </a:lnTo>
                  <a:lnTo>
                    <a:pt x="40" y="262"/>
                  </a:lnTo>
                  <a:lnTo>
                    <a:pt x="49" y="277"/>
                  </a:lnTo>
                  <a:lnTo>
                    <a:pt x="58" y="289"/>
                  </a:lnTo>
                  <a:lnTo>
                    <a:pt x="80" y="314"/>
                  </a:lnTo>
                  <a:lnTo>
                    <a:pt x="104" y="336"/>
                  </a:lnTo>
                  <a:lnTo>
                    <a:pt x="131" y="357"/>
                  </a:lnTo>
                  <a:lnTo>
                    <a:pt x="159" y="376"/>
                  </a:lnTo>
                  <a:lnTo>
                    <a:pt x="190" y="393"/>
                  </a:lnTo>
                  <a:lnTo>
                    <a:pt x="221" y="408"/>
                  </a:lnTo>
                  <a:lnTo>
                    <a:pt x="254" y="420"/>
                  </a:lnTo>
                  <a:lnTo>
                    <a:pt x="288" y="429"/>
                  </a:lnTo>
                  <a:lnTo>
                    <a:pt x="324" y="436"/>
                  </a:lnTo>
                  <a:lnTo>
                    <a:pt x="358" y="440"/>
                  </a:lnTo>
                  <a:lnTo>
                    <a:pt x="394" y="443"/>
                  </a:lnTo>
                  <a:lnTo>
                    <a:pt x="428" y="442"/>
                  </a:lnTo>
                  <a:lnTo>
                    <a:pt x="461" y="439"/>
                  </a:lnTo>
                  <a:lnTo>
                    <a:pt x="461" y="439"/>
                  </a:lnTo>
                  <a:lnTo>
                    <a:pt x="483" y="434"/>
                  </a:lnTo>
                  <a:lnTo>
                    <a:pt x="503" y="430"/>
                  </a:lnTo>
                  <a:lnTo>
                    <a:pt x="522" y="424"/>
                  </a:lnTo>
                  <a:lnTo>
                    <a:pt x="540" y="418"/>
                  </a:lnTo>
                  <a:lnTo>
                    <a:pt x="573" y="405"/>
                  </a:lnTo>
                  <a:lnTo>
                    <a:pt x="601" y="388"/>
                  </a:lnTo>
                  <a:lnTo>
                    <a:pt x="626" y="372"/>
                  </a:lnTo>
                  <a:lnTo>
                    <a:pt x="647" y="357"/>
                  </a:lnTo>
                  <a:lnTo>
                    <a:pt x="677" y="332"/>
                  </a:lnTo>
                  <a:lnTo>
                    <a:pt x="677" y="332"/>
                  </a:lnTo>
                  <a:lnTo>
                    <a:pt x="653" y="338"/>
                  </a:lnTo>
                  <a:lnTo>
                    <a:pt x="631" y="342"/>
                  </a:lnTo>
                  <a:lnTo>
                    <a:pt x="610" y="345"/>
                  </a:lnTo>
                  <a:lnTo>
                    <a:pt x="590" y="348"/>
                  </a:lnTo>
                  <a:lnTo>
                    <a:pt x="552" y="350"/>
                  </a:lnTo>
                  <a:lnTo>
                    <a:pt x="514" y="350"/>
                  </a:lnTo>
                  <a:lnTo>
                    <a:pt x="514" y="350"/>
                  </a:lnTo>
                  <a:lnTo>
                    <a:pt x="514" y="350"/>
                  </a:lnTo>
                  <a:close/>
                </a:path>
              </a:pathLst>
            </a:custGeom>
            <a:solidFill>
              <a:srgbClr val="508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90" name="Freeform 10"/>
            <p:cNvSpPr>
              <a:spLocks noEditPoints="1"/>
            </p:cNvSpPr>
            <p:nvPr/>
          </p:nvSpPr>
          <p:spPr bwMode="auto">
            <a:xfrm>
              <a:off x="5091" y="4050"/>
              <a:ext cx="119" cy="8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55" y="5"/>
                </a:cxn>
                <a:cxn ang="0">
                  <a:pos x="25" y="18"/>
                </a:cxn>
                <a:cxn ang="0">
                  <a:pos x="10" y="35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7" y="102"/>
                </a:cxn>
                <a:cxn ang="0">
                  <a:pos x="15" y="113"/>
                </a:cxn>
                <a:cxn ang="0">
                  <a:pos x="38" y="131"/>
                </a:cxn>
                <a:cxn ang="0">
                  <a:pos x="74" y="140"/>
                </a:cxn>
                <a:cxn ang="0">
                  <a:pos x="95" y="142"/>
                </a:cxn>
                <a:cxn ang="0">
                  <a:pos x="135" y="137"/>
                </a:cxn>
                <a:cxn ang="0">
                  <a:pos x="166" y="124"/>
                </a:cxn>
                <a:cxn ang="0">
                  <a:pos x="181" y="108"/>
                </a:cxn>
                <a:cxn ang="0">
                  <a:pos x="189" y="87"/>
                </a:cxn>
                <a:cxn ang="0">
                  <a:pos x="190" y="70"/>
                </a:cxn>
                <a:cxn ang="0">
                  <a:pos x="184" y="41"/>
                </a:cxn>
                <a:cxn ang="0">
                  <a:pos x="177" y="29"/>
                </a:cxn>
                <a:cxn ang="0">
                  <a:pos x="151" y="11"/>
                </a:cxn>
                <a:cxn ang="0">
                  <a:pos x="117" y="2"/>
                </a:cxn>
                <a:cxn ang="0">
                  <a:pos x="95" y="0"/>
                </a:cxn>
                <a:cxn ang="0">
                  <a:pos x="95" y="109"/>
                </a:cxn>
                <a:cxn ang="0">
                  <a:pos x="85" y="109"/>
                </a:cxn>
                <a:cxn ang="0">
                  <a:pos x="65" y="103"/>
                </a:cxn>
                <a:cxn ang="0">
                  <a:pos x="53" y="94"/>
                </a:cxn>
                <a:cxn ang="0">
                  <a:pos x="46" y="79"/>
                </a:cxn>
                <a:cxn ang="0">
                  <a:pos x="46" y="70"/>
                </a:cxn>
                <a:cxn ang="0">
                  <a:pos x="49" y="54"/>
                </a:cxn>
                <a:cxn ang="0">
                  <a:pos x="58" y="42"/>
                </a:cxn>
                <a:cxn ang="0">
                  <a:pos x="74" y="35"/>
                </a:cxn>
                <a:cxn ang="0">
                  <a:pos x="95" y="33"/>
                </a:cxn>
                <a:cxn ang="0">
                  <a:pos x="107" y="33"/>
                </a:cxn>
                <a:cxn ang="0">
                  <a:pos x="126" y="38"/>
                </a:cxn>
                <a:cxn ang="0">
                  <a:pos x="138" y="48"/>
                </a:cxn>
                <a:cxn ang="0">
                  <a:pos x="144" y="61"/>
                </a:cxn>
                <a:cxn ang="0">
                  <a:pos x="146" y="70"/>
                </a:cxn>
                <a:cxn ang="0">
                  <a:pos x="143" y="88"/>
                </a:cxn>
                <a:cxn ang="0">
                  <a:pos x="132" y="100"/>
                </a:cxn>
                <a:cxn ang="0">
                  <a:pos x="117" y="108"/>
                </a:cxn>
                <a:cxn ang="0">
                  <a:pos x="95" y="109"/>
                </a:cxn>
                <a:cxn ang="0">
                  <a:pos x="95" y="109"/>
                </a:cxn>
              </a:cxnLst>
              <a:rect l="0" t="0" r="r" b="b"/>
              <a:pathLst>
                <a:path w="190" h="142">
                  <a:moveTo>
                    <a:pt x="95" y="0"/>
                  </a:moveTo>
                  <a:lnTo>
                    <a:pt x="95" y="0"/>
                  </a:lnTo>
                  <a:lnTo>
                    <a:pt x="74" y="2"/>
                  </a:lnTo>
                  <a:lnTo>
                    <a:pt x="55" y="5"/>
                  </a:lnTo>
                  <a:lnTo>
                    <a:pt x="38" y="11"/>
                  </a:lnTo>
                  <a:lnTo>
                    <a:pt x="25" y="18"/>
                  </a:lnTo>
                  <a:lnTo>
                    <a:pt x="15" y="29"/>
                  </a:lnTo>
                  <a:lnTo>
                    <a:pt x="10" y="35"/>
                  </a:lnTo>
                  <a:lnTo>
                    <a:pt x="7" y="41"/>
                  </a:lnTo>
                  <a:lnTo>
                    <a:pt x="3" y="5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87"/>
                  </a:lnTo>
                  <a:lnTo>
                    <a:pt x="7" y="102"/>
                  </a:lnTo>
                  <a:lnTo>
                    <a:pt x="10" y="108"/>
                  </a:lnTo>
                  <a:lnTo>
                    <a:pt x="15" y="113"/>
                  </a:lnTo>
                  <a:lnTo>
                    <a:pt x="25" y="124"/>
                  </a:lnTo>
                  <a:lnTo>
                    <a:pt x="38" y="131"/>
                  </a:lnTo>
                  <a:lnTo>
                    <a:pt x="55" y="137"/>
                  </a:lnTo>
                  <a:lnTo>
                    <a:pt x="74" y="140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117" y="140"/>
                  </a:lnTo>
                  <a:lnTo>
                    <a:pt x="135" y="137"/>
                  </a:lnTo>
                  <a:lnTo>
                    <a:pt x="151" y="131"/>
                  </a:lnTo>
                  <a:lnTo>
                    <a:pt x="166" y="124"/>
                  </a:lnTo>
                  <a:lnTo>
                    <a:pt x="177" y="113"/>
                  </a:lnTo>
                  <a:lnTo>
                    <a:pt x="181" y="108"/>
                  </a:lnTo>
                  <a:lnTo>
                    <a:pt x="184" y="102"/>
                  </a:lnTo>
                  <a:lnTo>
                    <a:pt x="189" y="87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89" y="55"/>
                  </a:lnTo>
                  <a:lnTo>
                    <a:pt x="184" y="41"/>
                  </a:lnTo>
                  <a:lnTo>
                    <a:pt x="181" y="35"/>
                  </a:lnTo>
                  <a:lnTo>
                    <a:pt x="177" y="29"/>
                  </a:lnTo>
                  <a:lnTo>
                    <a:pt x="166" y="18"/>
                  </a:lnTo>
                  <a:lnTo>
                    <a:pt x="151" y="11"/>
                  </a:lnTo>
                  <a:lnTo>
                    <a:pt x="135" y="5"/>
                  </a:lnTo>
                  <a:lnTo>
                    <a:pt x="11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close/>
                  <a:moveTo>
                    <a:pt x="95" y="109"/>
                  </a:moveTo>
                  <a:lnTo>
                    <a:pt x="95" y="109"/>
                  </a:lnTo>
                  <a:lnTo>
                    <a:pt x="85" y="109"/>
                  </a:lnTo>
                  <a:lnTo>
                    <a:pt x="74" y="108"/>
                  </a:lnTo>
                  <a:lnTo>
                    <a:pt x="65" y="103"/>
                  </a:lnTo>
                  <a:lnTo>
                    <a:pt x="58" y="100"/>
                  </a:lnTo>
                  <a:lnTo>
                    <a:pt x="53" y="94"/>
                  </a:lnTo>
                  <a:lnTo>
                    <a:pt x="49" y="88"/>
                  </a:lnTo>
                  <a:lnTo>
                    <a:pt x="46" y="79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61"/>
                  </a:lnTo>
                  <a:lnTo>
                    <a:pt x="49" y="54"/>
                  </a:lnTo>
                  <a:lnTo>
                    <a:pt x="53" y="48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74" y="35"/>
                  </a:lnTo>
                  <a:lnTo>
                    <a:pt x="8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107" y="33"/>
                  </a:lnTo>
                  <a:lnTo>
                    <a:pt x="117" y="35"/>
                  </a:lnTo>
                  <a:lnTo>
                    <a:pt x="126" y="38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43" y="54"/>
                  </a:lnTo>
                  <a:lnTo>
                    <a:pt x="144" y="61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4" y="79"/>
                  </a:lnTo>
                  <a:lnTo>
                    <a:pt x="143" y="88"/>
                  </a:lnTo>
                  <a:lnTo>
                    <a:pt x="138" y="94"/>
                  </a:lnTo>
                  <a:lnTo>
                    <a:pt x="132" y="100"/>
                  </a:lnTo>
                  <a:lnTo>
                    <a:pt x="126" y="103"/>
                  </a:lnTo>
                  <a:lnTo>
                    <a:pt x="117" y="108"/>
                  </a:lnTo>
                  <a:lnTo>
                    <a:pt x="107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5" y="10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91" name="Freeform 11"/>
            <p:cNvSpPr>
              <a:spLocks/>
            </p:cNvSpPr>
            <p:nvPr/>
          </p:nvSpPr>
          <p:spPr bwMode="auto">
            <a:xfrm>
              <a:off x="5219" y="4052"/>
              <a:ext cx="10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125"/>
                </a:cxn>
                <a:cxn ang="0">
                  <a:pos x="56" y="125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65" y="134"/>
                </a:cxn>
                <a:cxn ang="0">
                  <a:pos x="72" y="136"/>
                </a:cxn>
                <a:cxn ang="0">
                  <a:pos x="81" y="137"/>
                </a:cxn>
                <a:cxn ang="0">
                  <a:pos x="81" y="137"/>
                </a:cxn>
                <a:cxn ang="0">
                  <a:pos x="90" y="136"/>
                </a:cxn>
                <a:cxn ang="0">
                  <a:pos x="98" y="134"/>
                </a:cxn>
                <a:cxn ang="0">
                  <a:pos x="104" y="131"/>
                </a:cxn>
                <a:cxn ang="0">
                  <a:pos x="107" y="128"/>
                </a:cxn>
                <a:cxn ang="0">
                  <a:pos x="107" y="125"/>
                </a:cxn>
                <a:cxn ang="0">
                  <a:pos x="107" y="125"/>
                </a:cxn>
                <a:cxn ang="0">
                  <a:pos x="107" y="30"/>
                </a:cxn>
                <a:cxn ang="0">
                  <a:pos x="107" y="30"/>
                </a:cxn>
                <a:cxn ang="0">
                  <a:pos x="163" y="30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3" h="137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8"/>
                  </a:lnTo>
                  <a:lnTo>
                    <a:pt x="59" y="130"/>
                  </a:lnTo>
                  <a:lnTo>
                    <a:pt x="65" y="134"/>
                  </a:lnTo>
                  <a:lnTo>
                    <a:pt x="72" y="136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90" y="136"/>
                  </a:lnTo>
                  <a:lnTo>
                    <a:pt x="98" y="134"/>
                  </a:lnTo>
                  <a:lnTo>
                    <a:pt x="104" y="131"/>
                  </a:lnTo>
                  <a:lnTo>
                    <a:pt x="107" y="128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63" y="30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92" name="Freeform 12"/>
            <p:cNvSpPr>
              <a:spLocks/>
            </p:cNvSpPr>
            <p:nvPr/>
          </p:nvSpPr>
          <p:spPr bwMode="auto">
            <a:xfrm>
              <a:off x="5460" y="4052"/>
              <a:ext cx="96" cy="85"/>
            </a:xfrm>
            <a:custGeom>
              <a:avLst/>
              <a:gdLst/>
              <a:ahLst/>
              <a:cxnLst>
                <a:cxn ang="0">
                  <a:pos x="84" y="106"/>
                </a:cxn>
                <a:cxn ang="0">
                  <a:pos x="84" y="106"/>
                </a:cxn>
                <a:cxn ang="0">
                  <a:pos x="75" y="104"/>
                </a:cxn>
                <a:cxn ang="0">
                  <a:pos x="67" y="104"/>
                </a:cxn>
                <a:cxn ang="0">
                  <a:pos x="61" y="101"/>
                </a:cxn>
                <a:cxn ang="0">
                  <a:pos x="56" y="98"/>
                </a:cxn>
                <a:cxn ang="0">
                  <a:pos x="56" y="98"/>
                </a:cxn>
                <a:cxn ang="0">
                  <a:pos x="52" y="94"/>
                </a:cxn>
                <a:cxn ang="0">
                  <a:pos x="50" y="88"/>
                </a:cxn>
                <a:cxn ang="0">
                  <a:pos x="49" y="77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47" y="9"/>
                </a:cxn>
                <a:cxn ang="0">
                  <a:pos x="46" y="6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0" y="33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92"/>
                </a:cxn>
                <a:cxn ang="0">
                  <a:pos x="3" y="100"/>
                </a:cxn>
                <a:cxn ang="0">
                  <a:pos x="5" y="107"/>
                </a:cxn>
                <a:cxn ang="0">
                  <a:pos x="8" y="113"/>
                </a:cxn>
                <a:cxn ang="0">
                  <a:pos x="13" y="117"/>
                </a:cxn>
                <a:cxn ang="0">
                  <a:pos x="17" y="123"/>
                </a:cxn>
                <a:cxn ang="0">
                  <a:pos x="23" y="126"/>
                </a:cxn>
                <a:cxn ang="0">
                  <a:pos x="23" y="126"/>
                </a:cxn>
                <a:cxn ang="0">
                  <a:pos x="31" y="131"/>
                </a:cxn>
                <a:cxn ang="0">
                  <a:pos x="41" y="132"/>
                </a:cxn>
                <a:cxn ang="0">
                  <a:pos x="62" y="137"/>
                </a:cxn>
                <a:cxn ang="0">
                  <a:pos x="86" y="137"/>
                </a:cxn>
                <a:cxn ang="0">
                  <a:pos x="111" y="137"/>
                </a:cxn>
                <a:cxn ang="0">
                  <a:pos x="154" y="137"/>
                </a:cxn>
                <a:cxn ang="0">
                  <a:pos x="154" y="131"/>
                </a:cxn>
                <a:cxn ang="0">
                  <a:pos x="154" y="106"/>
                </a:cxn>
                <a:cxn ang="0">
                  <a:pos x="84" y="106"/>
                </a:cxn>
                <a:cxn ang="0">
                  <a:pos x="84" y="106"/>
                </a:cxn>
              </a:cxnLst>
              <a:rect l="0" t="0" r="r" b="b"/>
              <a:pathLst>
                <a:path w="154" h="137">
                  <a:moveTo>
                    <a:pt x="84" y="106"/>
                  </a:moveTo>
                  <a:lnTo>
                    <a:pt x="84" y="106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1" y="101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2" y="94"/>
                  </a:lnTo>
                  <a:lnTo>
                    <a:pt x="50" y="88"/>
                  </a:lnTo>
                  <a:lnTo>
                    <a:pt x="49" y="77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7" y="9"/>
                  </a:lnTo>
                  <a:lnTo>
                    <a:pt x="46" y="6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3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7"/>
                  </a:lnTo>
                  <a:lnTo>
                    <a:pt x="8" y="113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31"/>
                  </a:lnTo>
                  <a:lnTo>
                    <a:pt x="41" y="132"/>
                  </a:lnTo>
                  <a:lnTo>
                    <a:pt x="62" y="137"/>
                  </a:lnTo>
                  <a:lnTo>
                    <a:pt x="86" y="137"/>
                  </a:lnTo>
                  <a:lnTo>
                    <a:pt x="111" y="137"/>
                  </a:lnTo>
                  <a:lnTo>
                    <a:pt x="154" y="137"/>
                  </a:lnTo>
                  <a:lnTo>
                    <a:pt x="154" y="131"/>
                  </a:lnTo>
                  <a:lnTo>
                    <a:pt x="154" y="106"/>
                  </a:lnTo>
                  <a:lnTo>
                    <a:pt x="84" y="106"/>
                  </a:lnTo>
                  <a:lnTo>
                    <a:pt x="84" y="10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93" name="Freeform 13"/>
            <p:cNvSpPr>
              <a:spLocks/>
            </p:cNvSpPr>
            <p:nvPr/>
          </p:nvSpPr>
          <p:spPr bwMode="auto">
            <a:xfrm>
              <a:off x="4978" y="4026"/>
              <a:ext cx="126" cy="113"/>
            </a:xfrm>
            <a:custGeom>
              <a:avLst/>
              <a:gdLst/>
              <a:ahLst/>
              <a:cxnLst>
                <a:cxn ang="0">
                  <a:pos x="69" y="135"/>
                </a:cxn>
                <a:cxn ang="0">
                  <a:pos x="69" y="135"/>
                </a:cxn>
                <a:cxn ang="0">
                  <a:pos x="70" y="144"/>
                </a:cxn>
                <a:cxn ang="0">
                  <a:pos x="73" y="151"/>
                </a:cxn>
                <a:cxn ang="0">
                  <a:pos x="77" y="159"/>
                </a:cxn>
                <a:cxn ang="0">
                  <a:pos x="83" y="165"/>
                </a:cxn>
                <a:cxn ang="0">
                  <a:pos x="91" y="169"/>
                </a:cxn>
                <a:cxn ang="0">
                  <a:pos x="100" y="174"/>
                </a:cxn>
                <a:cxn ang="0">
                  <a:pos x="112" y="177"/>
                </a:cxn>
                <a:cxn ang="0">
                  <a:pos x="124" y="178"/>
                </a:cxn>
                <a:cxn ang="0">
                  <a:pos x="124" y="34"/>
                </a:cxn>
                <a:cxn ang="0">
                  <a:pos x="200" y="34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69" y="34"/>
                </a:cxn>
                <a:cxn ang="0">
                  <a:pos x="69" y="135"/>
                </a:cxn>
                <a:cxn ang="0">
                  <a:pos x="69" y="135"/>
                </a:cxn>
              </a:cxnLst>
              <a:rect l="0" t="0" r="r" b="b"/>
              <a:pathLst>
                <a:path w="200" h="178">
                  <a:moveTo>
                    <a:pt x="69" y="135"/>
                  </a:moveTo>
                  <a:lnTo>
                    <a:pt x="69" y="135"/>
                  </a:lnTo>
                  <a:lnTo>
                    <a:pt x="70" y="144"/>
                  </a:lnTo>
                  <a:lnTo>
                    <a:pt x="73" y="151"/>
                  </a:lnTo>
                  <a:lnTo>
                    <a:pt x="77" y="159"/>
                  </a:lnTo>
                  <a:lnTo>
                    <a:pt x="83" y="165"/>
                  </a:lnTo>
                  <a:lnTo>
                    <a:pt x="91" y="169"/>
                  </a:lnTo>
                  <a:lnTo>
                    <a:pt x="100" y="174"/>
                  </a:lnTo>
                  <a:lnTo>
                    <a:pt x="112" y="177"/>
                  </a:lnTo>
                  <a:lnTo>
                    <a:pt x="124" y="178"/>
                  </a:lnTo>
                  <a:lnTo>
                    <a:pt x="124" y="34"/>
                  </a:lnTo>
                  <a:lnTo>
                    <a:pt x="200" y="34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9" y="34"/>
                  </a:lnTo>
                  <a:lnTo>
                    <a:pt x="69" y="135"/>
                  </a:lnTo>
                  <a:lnTo>
                    <a:pt x="69" y="135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94" name="Freeform 14"/>
            <p:cNvSpPr>
              <a:spLocks noEditPoints="1"/>
            </p:cNvSpPr>
            <p:nvPr/>
          </p:nvSpPr>
          <p:spPr bwMode="auto">
            <a:xfrm>
              <a:off x="5317" y="4052"/>
              <a:ext cx="130" cy="85"/>
            </a:xfrm>
            <a:custGeom>
              <a:avLst/>
              <a:gdLst/>
              <a:ahLst/>
              <a:cxnLst>
                <a:cxn ang="0">
                  <a:pos x="207" y="137"/>
                </a:cxn>
                <a:cxn ang="0">
                  <a:pos x="206" y="132"/>
                </a:cxn>
                <a:cxn ang="0">
                  <a:pos x="206" y="132"/>
                </a:cxn>
                <a:cxn ang="0">
                  <a:pos x="203" y="120"/>
                </a:cxn>
                <a:cxn ang="0">
                  <a:pos x="200" y="110"/>
                </a:cxn>
                <a:cxn ang="0">
                  <a:pos x="189" y="89"/>
                </a:cxn>
                <a:cxn ang="0">
                  <a:pos x="176" y="68"/>
                </a:cxn>
                <a:cxn ang="0">
                  <a:pos x="163" y="50"/>
                </a:cxn>
                <a:cxn ang="0">
                  <a:pos x="149" y="33"/>
                </a:cxn>
                <a:cxn ang="0">
                  <a:pos x="136" y="19"/>
                </a:cxn>
                <a:cxn ang="0">
                  <a:pos x="125" y="9"/>
                </a:cxn>
                <a:cxn ang="0">
                  <a:pos x="118" y="3"/>
                </a:cxn>
                <a:cxn ang="0">
                  <a:pos x="118" y="3"/>
                </a:cxn>
                <a:cxn ang="0">
                  <a:pos x="112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96" y="0"/>
                </a:cxn>
                <a:cxn ang="0">
                  <a:pos x="90" y="3"/>
                </a:cxn>
                <a:cxn ang="0">
                  <a:pos x="90" y="3"/>
                </a:cxn>
                <a:cxn ang="0">
                  <a:pos x="82" y="9"/>
                </a:cxn>
                <a:cxn ang="0">
                  <a:pos x="72" y="19"/>
                </a:cxn>
                <a:cxn ang="0">
                  <a:pos x="58" y="33"/>
                </a:cxn>
                <a:cxn ang="0">
                  <a:pos x="45" y="50"/>
                </a:cxn>
                <a:cxn ang="0">
                  <a:pos x="30" y="68"/>
                </a:cxn>
                <a:cxn ang="0">
                  <a:pos x="18" y="89"/>
                </a:cxn>
                <a:cxn ang="0">
                  <a:pos x="8" y="110"/>
                </a:cxn>
                <a:cxn ang="0">
                  <a:pos x="5" y="120"/>
                </a:cxn>
                <a:cxn ang="0">
                  <a:pos x="2" y="132"/>
                </a:cxn>
                <a:cxn ang="0">
                  <a:pos x="0" y="137"/>
                </a:cxn>
                <a:cxn ang="0">
                  <a:pos x="45" y="137"/>
                </a:cxn>
                <a:cxn ang="0">
                  <a:pos x="46" y="134"/>
                </a:cxn>
                <a:cxn ang="0">
                  <a:pos x="46" y="134"/>
                </a:cxn>
                <a:cxn ang="0">
                  <a:pos x="49" y="120"/>
                </a:cxn>
                <a:cxn ang="0">
                  <a:pos x="54" y="108"/>
                </a:cxn>
                <a:cxn ang="0">
                  <a:pos x="152" y="108"/>
                </a:cxn>
                <a:cxn ang="0">
                  <a:pos x="152" y="108"/>
                </a:cxn>
                <a:cxn ang="0">
                  <a:pos x="158" y="120"/>
                </a:cxn>
                <a:cxn ang="0">
                  <a:pos x="161" y="134"/>
                </a:cxn>
                <a:cxn ang="0">
                  <a:pos x="163" y="137"/>
                </a:cxn>
                <a:cxn ang="0">
                  <a:pos x="207" y="137"/>
                </a:cxn>
                <a:cxn ang="0">
                  <a:pos x="207" y="137"/>
                </a:cxn>
                <a:cxn ang="0">
                  <a:pos x="70" y="79"/>
                </a:cxn>
                <a:cxn ang="0">
                  <a:pos x="70" y="79"/>
                </a:cxn>
                <a:cxn ang="0">
                  <a:pos x="85" y="58"/>
                </a:cxn>
                <a:cxn ang="0">
                  <a:pos x="103" y="39"/>
                </a:cxn>
                <a:cxn ang="0">
                  <a:pos x="103" y="39"/>
                </a:cxn>
                <a:cxn ang="0">
                  <a:pos x="121" y="58"/>
                </a:cxn>
                <a:cxn ang="0">
                  <a:pos x="137" y="79"/>
                </a:cxn>
                <a:cxn ang="0">
                  <a:pos x="70" y="79"/>
                </a:cxn>
                <a:cxn ang="0">
                  <a:pos x="70" y="79"/>
                </a:cxn>
              </a:cxnLst>
              <a:rect l="0" t="0" r="r" b="b"/>
              <a:pathLst>
                <a:path w="207" h="137">
                  <a:moveTo>
                    <a:pt x="207" y="137"/>
                  </a:moveTo>
                  <a:lnTo>
                    <a:pt x="206" y="132"/>
                  </a:lnTo>
                  <a:lnTo>
                    <a:pt x="206" y="132"/>
                  </a:lnTo>
                  <a:lnTo>
                    <a:pt x="203" y="120"/>
                  </a:lnTo>
                  <a:lnTo>
                    <a:pt x="200" y="110"/>
                  </a:lnTo>
                  <a:lnTo>
                    <a:pt x="189" y="89"/>
                  </a:lnTo>
                  <a:lnTo>
                    <a:pt x="176" y="68"/>
                  </a:lnTo>
                  <a:lnTo>
                    <a:pt x="163" y="50"/>
                  </a:lnTo>
                  <a:lnTo>
                    <a:pt x="149" y="33"/>
                  </a:lnTo>
                  <a:lnTo>
                    <a:pt x="136" y="19"/>
                  </a:lnTo>
                  <a:lnTo>
                    <a:pt x="125" y="9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2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2" y="9"/>
                  </a:lnTo>
                  <a:lnTo>
                    <a:pt x="72" y="19"/>
                  </a:lnTo>
                  <a:lnTo>
                    <a:pt x="58" y="33"/>
                  </a:lnTo>
                  <a:lnTo>
                    <a:pt x="45" y="50"/>
                  </a:lnTo>
                  <a:lnTo>
                    <a:pt x="30" y="68"/>
                  </a:lnTo>
                  <a:lnTo>
                    <a:pt x="18" y="89"/>
                  </a:lnTo>
                  <a:lnTo>
                    <a:pt x="8" y="110"/>
                  </a:lnTo>
                  <a:lnTo>
                    <a:pt x="5" y="120"/>
                  </a:lnTo>
                  <a:lnTo>
                    <a:pt x="2" y="132"/>
                  </a:lnTo>
                  <a:lnTo>
                    <a:pt x="0" y="137"/>
                  </a:lnTo>
                  <a:lnTo>
                    <a:pt x="45" y="137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9" y="120"/>
                  </a:lnTo>
                  <a:lnTo>
                    <a:pt x="54" y="108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58" y="120"/>
                  </a:lnTo>
                  <a:lnTo>
                    <a:pt x="161" y="134"/>
                  </a:lnTo>
                  <a:lnTo>
                    <a:pt x="163" y="137"/>
                  </a:lnTo>
                  <a:lnTo>
                    <a:pt x="207" y="137"/>
                  </a:lnTo>
                  <a:lnTo>
                    <a:pt x="207" y="137"/>
                  </a:lnTo>
                  <a:close/>
                  <a:moveTo>
                    <a:pt x="70" y="79"/>
                  </a:moveTo>
                  <a:lnTo>
                    <a:pt x="70" y="79"/>
                  </a:lnTo>
                  <a:lnTo>
                    <a:pt x="85" y="5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21" y="58"/>
                  </a:lnTo>
                  <a:lnTo>
                    <a:pt x="137" y="79"/>
                  </a:lnTo>
                  <a:lnTo>
                    <a:pt x="70" y="79"/>
                  </a:lnTo>
                  <a:lnTo>
                    <a:pt x="70" y="7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295" name="Line 15"/>
          <p:cNvSpPr>
            <a:spLocks noChangeShapeType="1"/>
          </p:cNvSpPr>
          <p:nvPr/>
        </p:nvSpPr>
        <p:spPr bwMode="auto">
          <a:xfrm>
            <a:off x="728663" y="3582988"/>
            <a:ext cx="84153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fr-FR"/>
          </a:p>
        </p:txBody>
      </p:sp>
      <p:sp>
        <p:nvSpPr>
          <p:cNvPr id="22529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19125" y="1035050"/>
            <a:ext cx="8343900" cy="2066925"/>
          </a:xfrm>
        </p:spPr>
        <p:txBody>
          <a:bodyPr lIns="91440" tIns="45720" rIns="91440" bIns="45720" anchor="b"/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22529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19125" y="3797300"/>
            <a:ext cx="8342313" cy="1300163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10000"/>
              </a:spcBef>
              <a:buFontTx/>
              <a:buNone/>
              <a:defRPr sz="3400" b="0"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0A38AF-7508-47B2-B292-6F7561405F6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08750" y="552450"/>
            <a:ext cx="2057400" cy="53038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6550" y="552450"/>
            <a:ext cx="6019800" cy="5303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64E886-93EE-4B9D-A549-5F7E9A343CD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42900" y="565150"/>
            <a:ext cx="8299450" cy="55689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D786-22BD-4340-BFBB-1311337E812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50" y="565150"/>
            <a:ext cx="8229600" cy="2984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60813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33900" y="1608138"/>
            <a:ext cx="4038600" cy="21859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33900" y="3946525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98C2-8B84-4642-9A7B-21E3E4687B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Styrelf Gazprom Neft, 19/05/2011, CReS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50" y="565150"/>
            <a:ext cx="8229600" cy="2984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42900" y="160813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33900" y="160813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F8584-B39D-4F47-998C-B50905D8A80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50" y="565150"/>
            <a:ext cx="8229600" cy="2984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42900" y="160813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33900" y="1608138"/>
            <a:ext cx="4038600" cy="21859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33900" y="3946525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200025" y="6581775"/>
            <a:ext cx="3221038" cy="198438"/>
          </a:xfrm>
        </p:spPr>
        <p:txBody>
          <a:bodyPr/>
          <a:lstStyle>
            <a:lvl1pPr>
              <a:defRPr/>
            </a:lvl1pPr>
          </a:lstStyle>
          <a:p>
            <a:fld id="{377A2797-1E72-473D-9D01-812A77645550}" type="slidenum">
              <a:rPr lang="fr-FR"/>
              <a:pPr/>
              <a:t>‹#›</a:t>
            </a:fld>
            <a:r>
              <a:rPr lang="fr-FR" b="0"/>
              <a:t> - TOTAL Research Center – Abu Dhabi 14/12/09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8A6047-BF47-46C7-BB81-588CC4C33E8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C0ED96-92D4-4602-9F40-73EA509DED8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6550" y="1330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27550" y="1330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61D807-A5B5-431B-A94F-211CEC9F8B3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F5F264-1C23-462D-9DF5-B3374D6637C7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30768-FFCB-4462-942C-CC7A9F516D0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3AF372-6D2F-4988-8DFB-F7A80A440FF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4FA31F-1855-4B01-8264-6F9D5CCEF42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02DAAB-8124-4246-ACA6-96355F158A6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552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endParaRPr lang="fr-FR" smtClean="0"/>
          </a:p>
        </p:txBody>
      </p:sp>
      <p:sp>
        <p:nvSpPr>
          <p:cNvPr id="224260" name="Freeform 4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24261" name="Group 5"/>
          <p:cNvGrpSpPr>
            <a:grpSpLocks/>
          </p:cNvGrpSpPr>
          <p:nvPr/>
        </p:nvGrpSpPr>
        <p:grpSpPr bwMode="auto">
          <a:xfrm>
            <a:off x="8521700" y="6111875"/>
            <a:ext cx="487363" cy="612775"/>
            <a:chOff x="5368" y="3850"/>
            <a:chExt cx="307" cy="386"/>
          </a:xfrm>
        </p:grpSpPr>
        <p:sp>
          <p:nvSpPr>
            <p:cNvPr id="224262" name="Freeform 6"/>
            <p:cNvSpPr>
              <a:spLocks/>
            </p:cNvSpPr>
            <p:nvPr userDrawn="1"/>
          </p:nvSpPr>
          <p:spPr bwMode="auto">
            <a:xfrm>
              <a:off x="5432" y="3997"/>
              <a:ext cx="206" cy="63"/>
            </a:xfrm>
            <a:custGeom>
              <a:avLst/>
              <a:gdLst/>
              <a:ahLst/>
              <a:cxnLst>
                <a:cxn ang="0">
                  <a:pos x="609" y="6"/>
                </a:cxn>
                <a:cxn ang="0">
                  <a:pos x="606" y="0"/>
                </a:cxn>
                <a:cxn ang="0">
                  <a:pos x="580" y="24"/>
                </a:cxn>
                <a:cxn ang="0">
                  <a:pos x="549" y="45"/>
                </a:cxn>
                <a:cxn ang="0">
                  <a:pos x="512" y="63"/>
                </a:cxn>
                <a:cxn ang="0">
                  <a:pos x="470" y="78"/>
                </a:cxn>
                <a:cxn ang="0">
                  <a:pos x="426" y="90"/>
                </a:cxn>
                <a:cxn ang="0">
                  <a:pos x="378" y="97"/>
                </a:cxn>
                <a:cxn ang="0">
                  <a:pos x="330" y="100"/>
                </a:cxn>
                <a:cxn ang="0">
                  <a:pos x="283" y="99"/>
                </a:cxn>
                <a:cxn ang="0">
                  <a:pos x="252" y="96"/>
                </a:cxn>
                <a:cxn ang="0">
                  <a:pos x="179" y="81"/>
                </a:cxn>
                <a:cxn ang="0">
                  <a:pos x="100" y="57"/>
                </a:cxn>
                <a:cxn ang="0">
                  <a:pos x="28" y="29"/>
                </a:cxn>
                <a:cxn ang="0">
                  <a:pos x="0" y="12"/>
                </a:cxn>
                <a:cxn ang="0">
                  <a:pos x="58" y="61"/>
                </a:cxn>
                <a:cxn ang="0">
                  <a:pos x="119" y="105"/>
                </a:cxn>
                <a:cxn ang="0">
                  <a:pos x="186" y="139"/>
                </a:cxn>
                <a:cxn ang="0">
                  <a:pos x="258" y="166"/>
                </a:cxn>
                <a:cxn ang="0">
                  <a:pos x="301" y="176"/>
                </a:cxn>
                <a:cxn ang="0">
                  <a:pos x="387" y="189"/>
                </a:cxn>
                <a:cxn ang="0">
                  <a:pos x="469" y="188"/>
                </a:cxn>
                <a:cxn ang="0">
                  <a:pos x="505" y="182"/>
                </a:cxn>
                <a:cxn ang="0">
                  <a:pos x="537" y="173"/>
                </a:cxn>
                <a:cxn ang="0">
                  <a:pos x="566" y="161"/>
                </a:cxn>
                <a:cxn ang="0">
                  <a:pos x="575" y="154"/>
                </a:cxn>
                <a:cxn ang="0">
                  <a:pos x="591" y="139"/>
                </a:cxn>
                <a:cxn ang="0">
                  <a:pos x="603" y="122"/>
                </a:cxn>
                <a:cxn ang="0">
                  <a:pos x="610" y="103"/>
                </a:cxn>
                <a:cxn ang="0">
                  <a:pos x="618" y="72"/>
                </a:cxn>
                <a:cxn ang="0">
                  <a:pos x="615" y="29"/>
                </a:cxn>
                <a:cxn ang="0">
                  <a:pos x="609" y="6"/>
                </a:cxn>
              </a:cxnLst>
              <a:rect l="0" t="0" r="r" b="b"/>
              <a:pathLst>
                <a:path w="618" h="189">
                  <a:moveTo>
                    <a:pt x="609" y="6"/>
                  </a:moveTo>
                  <a:lnTo>
                    <a:pt x="609" y="6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595" y="12"/>
                  </a:lnTo>
                  <a:lnTo>
                    <a:pt x="580" y="24"/>
                  </a:lnTo>
                  <a:lnTo>
                    <a:pt x="566" y="35"/>
                  </a:lnTo>
                  <a:lnTo>
                    <a:pt x="549" y="45"/>
                  </a:lnTo>
                  <a:lnTo>
                    <a:pt x="531" y="54"/>
                  </a:lnTo>
                  <a:lnTo>
                    <a:pt x="512" y="63"/>
                  </a:lnTo>
                  <a:lnTo>
                    <a:pt x="491" y="70"/>
                  </a:lnTo>
                  <a:lnTo>
                    <a:pt x="470" y="78"/>
                  </a:lnTo>
                  <a:lnTo>
                    <a:pt x="448" y="84"/>
                  </a:lnTo>
                  <a:lnTo>
                    <a:pt x="426" y="90"/>
                  </a:lnTo>
                  <a:lnTo>
                    <a:pt x="402" y="94"/>
                  </a:lnTo>
                  <a:lnTo>
                    <a:pt x="378" y="97"/>
                  </a:lnTo>
                  <a:lnTo>
                    <a:pt x="354" y="99"/>
                  </a:lnTo>
                  <a:lnTo>
                    <a:pt x="330" y="100"/>
                  </a:lnTo>
                  <a:lnTo>
                    <a:pt x="307" y="100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52" y="96"/>
                  </a:lnTo>
                  <a:lnTo>
                    <a:pt x="216" y="90"/>
                  </a:lnTo>
                  <a:lnTo>
                    <a:pt x="179" y="81"/>
                  </a:lnTo>
                  <a:lnTo>
                    <a:pt x="138" y="70"/>
                  </a:lnTo>
                  <a:lnTo>
                    <a:pt x="100" y="57"/>
                  </a:lnTo>
                  <a:lnTo>
                    <a:pt x="63" y="44"/>
                  </a:lnTo>
                  <a:lnTo>
                    <a:pt x="28" y="2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8" y="38"/>
                  </a:lnTo>
                  <a:lnTo>
                    <a:pt x="58" y="61"/>
                  </a:lnTo>
                  <a:lnTo>
                    <a:pt x="88" y="84"/>
                  </a:lnTo>
                  <a:lnTo>
                    <a:pt x="119" y="105"/>
                  </a:lnTo>
                  <a:lnTo>
                    <a:pt x="152" y="122"/>
                  </a:lnTo>
                  <a:lnTo>
                    <a:pt x="186" y="139"/>
                  </a:lnTo>
                  <a:lnTo>
                    <a:pt x="222" y="154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301" y="176"/>
                  </a:lnTo>
                  <a:lnTo>
                    <a:pt x="344" y="185"/>
                  </a:lnTo>
                  <a:lnTo>
                    <a:pt x="387" y="189"/>
                  </a:lnTo>
                  <a:lnTo>
                    <a:pt x="429" y="189"/>
                  </a:lnTo>
                  <a:lnTo>
                    <a:pt x="469" y="188"/>
                  </a:lnTo>
                  <a:lnTo>
                    <a:pt x="487" y="185"/>
                  </a:lnTo>
                  <a:lnTo>
                    <a:pt x="505" y="182"/>
                  </a:lnTo>
                  <a:lnTo>
                    <a:pt x="521" y="178"/>
                  </a:lnTo>
                  <a:lnTo>
                    <a:pt x="537" y="173"/>
                  </a:lnTo>
                  <a:lnTo>
                    <a:pt x="552" y="167"/>
                  </a:lnTo>
                  <a:lnTo>
                    <a:pt x="566" y="161"/>
                  </a:lnTo>
                  <a:lnTo>
                    <a:pt x="566" y="161"/>
                  </a:lnTo>
                  <a:lnTo>
                    <a:pt x="575" y="154"/>
                  </a:lnTo>
                  <a:lnTo>
                    <a:pt x="583" y="148"/>
                  </a:lnTo>
                  <a:lnTo>
                    <a:pt x="591" y="139"/>
                  </a:lnTo>
                  <a:lnTo>
                    <a:pt x="597" y="131"/>
                  </a:lnTo>
                  <a:lnTo>
                    <a:pt x="603" y="122"/>
                  </a:lnTo>
                  <a:lnTo>
                    <a:pt x="607" y="112"/>
                  </a:lnTo>
                  <a:lnTo>
                    <a:pt x="610" y="103"/>
                  </a:lnTo>
                  <a:lnTo>
                    <a:pt x="613" y="93"/>
                  </a:lnTo>
                  <a:lnTo>
                    <a:pt x="618" y="72"/>
                  </a:lnTo>
                  <a:lnTo>
                    <a:pt x="618" y="51"/>
                  </a:lnTo>
                  <a:lnTo>
                    <a:pt x="615" y="29"/>
                  </a:lnTo>
                  <a:lnTo>
                    <a:pt x="609" y="6"/>
                  </a:lnTo>
                  <a:lnTo>
                    <a:pt x="609" y="6"/>
                  </a:lnTo>
                  <a:lnTo>
                    <a:pt x="609" y="6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63" name="Freeform 7"/>
            <p:cNvSpPr>
              <a:spLocks/>
            </p:cNvSpPr>
            <p:nvPr userDrawn="1"/>
          </p:nvSpPr>
          <p:spPr bwMode="auto">
            <a:xfrm>
              <a:off x="5423" y="3850"/>
              <a:ext cx="199" cy="267"/>
            </a:xfrm>
            <a:custGeom>
              <a:avLst/>
              <a:gdLst/>
              <a:ahLst/>
              <a:cxnLst>
                <a:cxn ang="0">
                  <a:pos x="477" y="34"/>
                </a:cxn>
                <a:cxn ang="0">
                  <a:pos x="514" y="64"/>
                </a:cxn>
                <a:cxn ang="0">
                  <a:pos x="545" y="98"/>
                </a:cxn>
                <a:cxn ang="0">
                  <a:pos x="567" y="137"/>
                </a:cxn>
                <a:cxn ang="0">
                  <a:pos x="584" y="181"/>
                </a:cxn>
                <a:cxn ang="0">
                  <a:pos x="593" y="228"/>
                </a:cxn>
                <a:cxn ang="0">
                  <a:pos x="596" y="278"/>
                </a:cxn>
                <a:cxn ang="0">
                  <a:pos x="593" y="329"/>
                </a:cxn>
                <a:cxn ang="0">
                  <a:pos x="585" y="381"/>
                </a:cxn>
                <a:cxn ang="0">
                  <a:pos x="572" y="433"/>
                </a:cxn>
                <a:cxn ang="0">
                  <a:pos x="555" y="485"/>
                </a:cxn>
                <a:cxn ang="0">
                  <a:pos x="535" y="534"/>
                </a:cxn>
                <a:cxn ang="0">
                  <a:pos x="509" y="582"/>
                </a:cxn>
                <a:cxn ang="0">
                  <a:pos x="482" y="626"/>
                </a:cxn>
                <a:cxn ang="0">
                  <a:pos x="453" y="665"/>
                </a:cxn>
                <a:cxn ang="0">
                  <a:pos x="420" y="701"/>
                </a:cxn>
                <a:cxn ang="0">
                  <a:pos x="387" y="729"/>
                </a:cxn>
                <a:cxn ang="0">
                  <a:pos x="371" y="741"/>
                </a:cxn>
                <a:cxn ang="0">
                  <a:pos x="323" y="768"/>
                </a:cxn>
                <a:cxn ang="0">
                  <a:pos x="261" y="792"/>
                </a:cxn>
                <a:cxn ang="0">
                  <a:pos x="200" y="801"/>
                </a:cxn>
                <a:cxn ang="0">
                  <a:pos x="145" y="796"/>
                </a:cxn>
                <a:cxn ang="0">
                  <a:pos x="94" y="781"/>
                </a:cxn>
                <a:cxn ang="0">
                  <a:pos x="52" y="756"/>
                </a:cxn>
                <a:cxn ang="0">
                  <a:pos x="21" y="722"/>
                </a:cxn>
                <a:cxn ang="0">
                  <a:pos x="0" y="680"/>
                </a:cxn>
                <a:cxn ang="0">
                  <a:pos x="6" y="690"/>
                </a:cxn>
                <a:cxn ang="0">
                  <a:pos x="23" y="705"/>
                </a:cxn>
                <a:cxn ang="0">
                  <a:pos x="40" y="719"/>
                </a:cxn>
                <a:cxn ang="0">
                  <a:pos x="60" y="728"/>
                </a:cxn>
                <a:cxn ang="0">
                  <a:pos x="93" y="737"/>
                </a:cxn>
                <a:cxn ang="0">
                  <a:pos x="139" y="735"/>
                </a:cxn>
                <a:cxn ang="0">
                  <a:pos x="161" y="729"/>
                </a:cxn>
                <a:cxn ang="0">
                  <a:pos x="176" y="723"/>
                </a:cxn>
                <a:cxn ang="0">
                  <a:pos x="206" y="705"/>
                </a:cxn>
                <a:cxn ang="0">
                  <a:pos x="234" y="683"/>
                </a:cxn>
                <a:cxn ang="0">
                  <a:pos x="259" y="656"/>
                </a:cxn>
                <a:cxn ang="0">
                  <a:pos x="293" y="612"/>
                </a:cxn>
                <a:cxn ang="0">
                  <a:pos x="334" y="543"/>
                </a:cxn>
                <a:cxn ang="0">
                  <a:pos x="366" y="470"/>
                </a:cxn>
                <a:cxn ang="0">
                  <a:pos x="392" y="399"/>
                </a:cxn>
                <a:cxn ang="0">
                  <a:pos x="411" y="333"/>
                </a:cxn>
                <a:cxn ang="0">
                  <a:pos x="421" y="278"/>
                </a:cxn>
                <a:cxn ang="0">
                  <a:pos x="424" y="256"/>
                </a:cxn>
                <a:cxn ang="0">
                  <a:pos x="426" y="193"/>
                </a:cxn>
                <a:cxn ang="0">
                  <a:pos x="421" y="141"/>
                </a:cxn>
                <a:cxn ang="0">
                  <a:pos x="408" y="100"/>
                </a:cxn>
                <a:cxn ang="0">
                  <a:pos x="389" y="67"/>
                </a:cxn>
                <a:cxn ang="0">
                  <a:pos x="374" y="53"/>
                </a:cxn>
                <a:cxn ang="0">
                  <a:pos x="340" y="34"/>
                </a:cxn>
                <a:cxn ang="0">
                  <a:pos x="298" y="24"/>
                </a:cxn>
                <a:cxn ang="0">
                  <a:pos x="246" y="28"/>
                </a:cxn>
                <a:cxn ang="0">
                  <a:pos x="218" y="36"/>
                </a:cxn>
                <a:cxn ang="0">
                  <a:pos x="241" y="21"/>
                </a:cxn>
                <a:cxn ang="0">
                  <a:pos x="270" y="9"/>
                </a:cxn>
                <a:cxn ang="0">
                  <a:pos x="301" y="3"/>
                </a:cxn>
                <a:cxn ang="0">
                  <a:pos x="335" y="0"/>
                </a:cxn>
                <a:cxn ang="0">
                  <a:pos x="371" y="1"/>
                </a:cxn>
                <a:cxn ang="0">
                  <a:pos x="408" y="7"/>
                </a:cxn>
                <a:cxn ang="0">
                  <a:pos x="442" y="19"/>
                </a:cxn>
                <a:cxn ang="0">
                  <a:pos x="477" y="34"/>
                </a:cxn>
                <a:cxn ang="0">
                  <a:pos x="477" y="34"/>
                </a:cxn>
              </a:cxnLst>
              <a:rect l="0" t="0" r="r" b="b"/>
              <a:pathLst>
                <a:path w="596" h="801">
                  <a:moveTo>
                    <a:pt x="477" y="34"/>
                  </a:moveTo>
                  <a:lnTo>
                    <a:pt x="477" y="34"/>
                  </a:lnTo>
                  <a:lnTo>
                    <a:pt x="496" y="47"/>
                  </a:lnTo>
                  <a:lnTo>
                    <a:pt x="514" y="64"/>
                  </a:lnTo>
                  <a:lnTo>
                    <a:pt x="530" y="80"/>
                  </a:lnTo>
                  <a:lnTo>
                    <a:pt x="545" y="98"/>
                  </a:lnTo>
                  <a:lnTo>
                    <a:pt x="557" y="117"/>
                  </a:lnTo>
                  <a:lnTo>
                    <a:pt x="567" y="137"/>
                  </a:lnTo>
                  <a:lnTo>
                    <a:pt x="576" y="159"/>
                  </a:lnTo>
                  <a:lnTo>
                    <a:pt x="584" y="181"/>
                  </a:lnTo>
                  <a:lnTo>
                    <a:pt x="590" y="204"/>
                  </a:lnTo>
                  <a:lnTo>
                    <a:pt x="593" y="228"/>
                  </a:lnTo>
                  <a:lnTo>
                    <a:pt x="596" y="253"/>
                  </a:lnTo>
                  <a:lnTo>
                    <a:pt x="596" y="278"/>
                  </a:lnTo>
                  <a:lnTo>
                    <a:pt x="596" y="303"/>
                  </a:lnTo>
                  <a:lnTo>
                    <a:pt x="593" y="329"/>
                  </a:lnTo>
                  <a:lnTo>
                    <a:pt x="590" y="356"/>
                  </a:lnTo>
                  <a:lnTo>
                    <a:pt x="585" y="381"/>
                  </a:lnTo>
                  <a:lnTo>
                    <a:pt x="579" y="408"/>
                  </a:lnTo>
                  <a:lnTo>
                    <a:pt x="572" y="433"/>
                  </a:lnTo>
                  <a:lnTo>
                    <a:pt x="564" y="460"/>
                  </a:lnTo>
                  <a:lnTo>
                    <a:pt x="555" y="485"/>
                  </a:lnTo>
                  <a:lnTo>
                    <a:pt x="545" y="510"/>
                  </a:lnTo>
                  <a:lnTo>
                    <a:pt x="535" y="534"/>
                  </a:lnTo>
                  <a:lnTo>
                    <a:pt x="523" y="559"/>
                  </a:lnTo>
                  <a:lnTo>
                    <a:pt x="509" y="582"/>
                  </a:lnTo>
                  <a:lnTo>
                    <a:pt x="496" y="604"/>
                  </a:lnTo>
                  <a:lnTo>
                    <a:pt x="482" y="626"/>
                  </a:lnTo>
                  <a:lnTo>
                    <a:pt x="468" y="646"/>
                  </a:lnTo>
                  <a:lnTo>
                    <a:pt x="453" y="665"/>
                  </a:lnTo>
                  <a:lnTo>
                    <a:pt x="436" y="683"/>
                  </a:lnTo>
                  <a:lnTo>
                    <a:pt x="420" y="701"/>
                  </a:lnTo>
                  <a:lnTo>
                    <a:pt x="404" y="716"/>
                  </a:lnTo>
                  <a:lnTo>
                    <a:pt x="387" y="729"/>
                  </a:lnTo>
                  <a:lnTo>
                    <a:pt x="387" y="729"/>
                  </a:lnTo>
                  <a:lnTo>
                    <a:pt x="371" y="741"/>
                  </a:lnTo>
                  <a:lnTo>
                    <a:pt x="354" y="750"/>
                  </a:lnTo>
                  <a:lnTo>
                    <a:pt x="323" y="768"/>
                  </a:lnTo>
                  <a:lnTo>
                    <a:pt x="292" y="781"/>
                  </a:lnTo>
                  <a:lnTo>
                    <a:pt x="261" y="792"/>
                  </a:lnTo>
                  <a:lnTo>
                    <a:pt x="229" y="798"/>
                  </a:lnTo>
                  <a:lnTo>
                    <a:pt x="200" y="801"/>
                  </a:lnTo>
                  <a:lnTo>
                    <a:pt x="171" y="799"/>
                  </a:lnTo>
                  <a:lnTo>
                    <a:pt x="145" y="796"/>
                  </a:lnTo>
                  <a:lnTo>
                    <a:pt x="119" y="790"/>
                  </a:lnTo>
                  <a:lnTo>
                    <a:pt x="94" y="781"/>
                  </a:lnTo>
                  <a:lnTo>
                    <a:pt x="73" y="769"/>
                  </a:lnTo>
                  <a:lnTo>
                    <a:pt x="52" y="756"/>
                  </a:lnTo>
                  <a:lnTo>
                    <a:pt x="36" y="740"/>
                  </a:lnTo>
                  <a:lnTo>
                    <a:pt x="21" y="722"/>
                  </a:lnTo>
                  <a:lnTo>
                    <a:pt x="9" y="702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6" y="690"/>
                  </a:lnTo>
                  <a:lnTo>
                    <a:pt x="14" y="698"/>
                  </a:lnTo>
                  <a:lnTo>
                    <a:pt x="23" y="705"/>
                  </a:lnTo>
                  <a:lnTo>
                    <a:pt x="30" y="713"/>
                  </a:lnTo>
                  <a:lnTo>
                    <a:pt x="40" y="719"/>
                  </a:lnTo>
                  <a:lnTo>
                    <a:pt x="49" y="723"/>
                  </a:lnTo>
                  <a:lnTo>
                    <a:pt x="60" y="728"/>
                  </a:lnTo>
                  <a:lnTo>
                    <a:pt x="70" y="732"/>
                  </a:lnTo>
                  <a:lnTo>
                    <a:pt x="93" y="737"/>
                  </a:lnTo>
                  <a:lnTo>
                    <a:pt x="115" y="738"/>
                  </a:lnTo>
                  <a:lnTo>
                    <a:pt x="139" y="735"/>
                  </a:lnTo>
                  <a:lnTo>
                    <a:pt x="149" y="732"/>
                  </a:lnTo>
                  <a:lnTo>
                    <a:pt x="161" y="729"/>
                  </a:lnTo>
                  <a:lnTo>
                    <a:pt x="161" y="729"/>
                  </a:lnTo>
                  <a:lnTo>
                    <a:pt x="176" y="723"/>
                  </a:lnTo>
                  <a:lnTo>
                    <a:pt x="191" y="714"/>
                  </a:lnTo>
                  <a:lnTo>
                    <a:pt x="206" y="705"/>
                  </a:lnTo>
                  <a:lnTo>
                    <a:pt x="219" y="695"/>
                  </a:lnTo>
                  <a:lnTo>
                    <a:pt x="234" y="683"/>
                  </a:lnTo>
                  <a:lnTo>
                    <a:pt x="246" y="670"/>
                  </a:lnTo>
                  <a:lnTo>
                    <a:pt x="259" y="656"/>
                  </a:lnTo>
                  <a:lnTo>
                    <a:pt x="271" y="641"/>
                  </a:lnTo>
                  <a:lnTo>
                    <a:pt x="293" y="612"/>
                  </a:lnTo>
                  <a:lnTo>
                    <a:pt x="314" y="577"/>
                  </a:lnTo>
                  <a:lnTo>
                    <a:pt x="334" y="543"/>
                  </a:lnTo>
                  <a:lnTo>
                    <a:pt x="352" y="507"/>
                  </a:lnTo>
                  <a:lnTo>
                    <a:pt x="366" y="470"/>
                  </a:lnTo>
                  <a:lnTo>
                    <a:pt x="380" y="434"/>
                  </a:lnTo>
                  <a:lnTo>
                    <a:pt x="392" y="399"/>
                  </a:lnTo>
                  <a:lnTo>
                    <a:pt x="402" y="364"/>
                  </a:lnTo>
                  <a:lnTo>
                    <a:pt x="411" y="333"/>
                  </a:lnTo>
                  <a:lnTo>
                    <a:pt x="417" y="303"/>
                  </a:lnTo>
                  <a:lnTo>
                    <a:pt x="421" y="278"/>
                  </a:lnTo>
                  <a:lnTo>
                    <a:pt x="424" y="256"/>
                  </a:lnTo>
                  <a:lnTo>
                    <a:pt x="424" y="256"/>
                  </a:lnTo>
                  <a:lnTo>
                    <a:pt x="426" y="223"/>
                  </a:lnTo>
                  <a:lnTo>
                    <a:pt x="426" y="193"/>
                  </a:lnTo>
                  <a:lnTo>
                    <a:pt x="424" y="167"/>
                  </a:lnTo>
                  <a:lnTo>
                    <a:pt x="421" y="141"/>
                  </a:lnTo>
                  <a:lnTo>
                    <a:pt x="416" y="119"/>
                  </a:lnTo>
                  <a:lnTo>
                    <a:pt x="408" y="100"/>
                  </a:lnTo>
                  <a:lnTo>
                    <a:pt x="399" y="82"/>
                  </a:lnTo>
                  <a:lnTo>
                    <a:pt x="389" y="67"/>
                  </a:lnTo>
                  <a:lnTo>
                    <a:pt x="389" y="67"/>
                  </a:lnTo>
                  <a:lnTo>
                    <a:pt x="374" y="53"/>
                  </a:lnTo>
                  <a:lnTo>
                    <a:pt x="359" y="43"/>
                  </a:lnTo>
                  <a:lnTo>
                    <a:pt x="340" y="34"/>
                  </a:lnTo>
                  <a:lnTo>
                    <a:pt x="320" y="28"/>
                  </a:lnTo>
                  <a:lnTo>
                    <a:pt x="298" y="24"/>
                  </a:lnTo>
                  <a:lnTo>
                    <a:pt x="273" y="25"/>
                  </a:lnTo>
                  <a:lnTo>
                    <a:pt x="246" y="28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228" y="28"/>
                  </a:lnTo>
                  <a:lnTo>
                    <a:pt x="241" y="21"/>
                  </a:lnTo>
                  <a:lnTo>
                    <a:pt x="255" y="15"/>
                  </a:lnTo>
                  <a:lnTo>
                    <a:pt x="270" y="9"/>
                  </a:lnTo>
                  <a:lnTo>
                    <a:pt x="285" y="6"/>
                  </a:lnTo>
                  <a:lnTo>
                    <a:pt x="301" y="3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3" y="0"/>
                  </a:lnTo>
                  <a:lnTo>
                    <a:pt x="371" y="1"/>
                  </a:lnTo>
                  <a:lnTo>
                    <a:pt x="390" y="4"/>
                  </a:lnTo>
                  <a:lnTo>
                    <a:pt x="408" y="7"/>
                  </a:lnTo>
                  <a:lnTo>
                    <a:pt x="426" y="12"/>
                  </a:lnTo>
                  <a:lnTo>
                    <a:pt x="442" y="19"/>
                  </a:lnTo>
                  <a:lnTo>
                    <a:pt x="460" y="27"/>
                  </a:lnTo>
                  <a:lnTo>
                    <a:pt x="477" y="34"/>
                  </a:lnTo>
                  <a:lnTo>
                    <a:pt x="477" y="34"/>
                  </a:lnTo>
                  <a:lnTo>
                    <a:pt x="477" y="34"/>
                  </a:lnTo>
                  <a:close/>
                </a:path>
              </a:pathLst>
            </a:custGeom>
            <a:solidFill>
              <a:srgbClr val="0F21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64" name="Freeform 8"/>
            <p:cNvSpPr>
              <a:spLocks/>
            </p:cNvSpPr>
            <p:nvPr userDrawn="1"/>
          </p:nvSpPr>
          <p:spPr bwMode="auto">
            <a:xfrm>
              <a:off x="5397" y="3870"/>
              <a:ext cx="256" cy="181"/>
            </a:xfrm>
            <a:custGeom>
              <a:avLst/>
              <a:gdLst/>
              <a:ahLst/>
              <a:cxnLst>
                <a:cxn ang="0">
                  <a:pos x="682" y="536"/>
                </a:cxn>
                <a:cxn ang="0">
                  <a:pos x="686" y="535"/>
                </a:cxn>
                <a:cxn ang="0">
                  <a:pos x="700" y="524"/>
                </a:cxn>
                <a:cxn ang="0">
                  <a:pos x="706" y="518"/>
                </a:cxn>
                <a:cxn ang="0">
                  <a:pos x="713" y="509"/>
                </a:cxn>
                <a:cxn ang="0">
                  <a:pos x="736" y="477"/>
                </a:cxn>
                <a:cxn ang="0">
                  <a:pos x="756" y="425"/>
                </a:cxn>
                <a:cxn ang="0">
                  <a:pos x="767" y="365"/>
                </a:cxn>
                <a:cxn ang="0">
                  <a:pos x="765" y="300"/>
                </a:cxn>
                <a:cxn ang="0">
                  <a:pos x="759" y="265"/>
                </a:cxn>
                <a:cxn ang="0">
                  <a:pos x="749" y="233"/>
                </a:cxn>
                <a:cxn ang="0">
                  <a:pos x="734" y="200"/>
                </a:cxn>
                <a:cxn ang="0">
                  <a:pos x="716" y="169"/>
                </a:cxn>
                <a:cxn ang="0">
                  <a:pos x="694" y="137"/>
                </a:cxn>
                <a:cxn ang="0">
                  <a:pos x="666" y="109"/>
                </a:cxn>
                <a:cxn ang="0">
                  <a:pos x="633" y="82"/>
                </a:cxn>
                <a:cxn ang="0">
                  <a:pos x="594" y="58"/>
                </a:cxn>
                <a:cxn ang="0">
                  <a:pos x="578" y="51"/>
                </a:cxn>
                <a:cxn ang="0">
                  <a:pos x="541" y="35"/>
                </a:cxn>
                <a:cxn ang="0">
                  <a:pos x="495" y="20"/>
                </a:cxn>
                <a:cxn ang="0">
                  <a:pos x="442" y="8"/>
                </a:cxn>
                <a:cxn ang="0">
                  <a:pos x="384" y="2"/>
                </a:cxn>
                <a:cxn ang="0">
                  <a:pos x="322" y="2"/>
                </a:cxn>
                <a:cxn ang="0">
                  <a:pos x="256" y="12"/>
                </a:cxn>
                <a:cxn ang="0">
                  <a:pos x="189" y="33"/>
                </a:cxn>
                <a:cxn ang="0">
                  <a:pos x="155" y="48"/>
                </a:cxn>
                <a:cxn ang="0">
                  <a:pos x="111" y="78"/>
                </a:cxn>
                <a:cxn ang="0">
                  <a:pos x="69" y="116"/>
                </a:cxn>
                <a:cxn ang="0">
                  <a:pos x="30" y="167"/>
                </a:cxn>
                <a:cxn ang="0">
                  <a:pos x="0" y="227"/>
                </a:cxn>
                <a:cxn ang="0">
                  <a:pos x="11" y="212"/>
                </a:cxn>
                <a:cxn ang="0">
                  <a:pos x="38" y="186"/>
                </a:cxn>
                <a:cxn ang="0">
                  <a:pos x="73" y="167"/>
                </a:cxn>
                <a:cxn ang="0">
                  <a:pos x="122" y="152"/>
                </a:cxn>
                <a:cxn ang="0">
                  <a:pos x="151" y="148"/>
                </a:cxn>
                <a:cxn ang="0">
                  <a:pos x="219" y="143"/>
                </a:cxn>
                <a:cxn ang="0">
                  <a:pos x="295" y="149"/>
                </a:cxn>
                <a:cxn ang="0">
                  <a:pos x="377" y="164"/>
                </a:cxn>
                <a:cxn ang="0">
                  <a:pos x="462" y="189"/>
                </a:cxn>
                <a:cxn ang="0">
                  <a:pos x="487" y="200"/>
                </a:cxn>
                <a:cxn ang="0">
                  <a:pos x="536" y="222"/>
                </a:cxn>
                <a:cxn ang="0">
                  <a:pos x="581" y="246"/>
                </a:cxn>
                <a:cxn ang="0">
                  <a:pos x="620" y="273"/>
                </a:cxn>
                <a:cxn ang="0">
                  <a:pos x="637" y="286"/>
                </a:cxn>
                <a:cxn ang="0">
                  <a:pos x="685" y="334"/>
                </a:cxn>
                <a:cxn ang="0">
                  <a:pos x="701" y="358"/>
                </a:cxn>
                <a:cxn ang="0">
                  <a:pos x="712" y="381"/>
                </a:cxn>
                <a:cxn ang="0">
                  <a:pos x="715" y="387"/>
                </a:cxn>
                <a:cxn ang="0">
                  <a:pos x="721" y="410"/>
                </a:cxn>
                <a:cxn ang="0">
                  <a:pos x="724" y="453"/>
                </a:cxn>
                <a:cxn ang="0">
                  <a:pos x="716" y="484"/>
                </a:cxn>
                <a:cxn ang="0">
                  <a:pos x="709" y="503"/>
                </a:cxn>
                <a:cxn ang="0">
                  <a:pos x="697" y="520"/>
                </a:cxn>
                <a:cxn ang="0">
                  <a:pos x="681" y="535"/>
                </a:cxn>
                <a:cxn ang="0">
                  <a:pos x="672" y="542"/>
                </a:cxn>
                <a:cxn ang="0">
                  <a:pos x="681" y="538"/>
                </a:cxn>
                <a:cxn ang="0">
                  <a:pos x="682" y="536"/>
                </a:cxn>
                <a:cxn ang="0">
                  <a:pos x="682" y="536"/>
                </a:cxn>
              </a:cxnLst>
              <a:rect l="0" t="0" r="r" b="b"/>
              <a:pathLst>
                <a:path w="768" h="542">
                  <a:moveTo>
                    <a:pt x="682" y="536"/>
                  </a:moveTo>
                  <a:lnTo>
                    <a:pt x="682" y="536"/>
                  </a:lnTo>
                  <a:lnTo>
                    <a:pt x="685" y="535"/>
                  </a:lnTo>
                  <a:lnTo>
                    <a:pt x="686" y="535"/>
                  </a:lnTo>
                  <a:lnTo>
                    <a:pt x="686" y="535"/>
                  </a:lnTo>
                  <a:lnTo>
                    <a:pt x="700" y="524"/>
                  </a:lnTo>
                  <a:lnTo>
                    <a:pt x="700" y="524"/>
                  </a:lnTo>
                  <a:lnTo>
                    <a:pt x="706" y="518"/>
                  </a:lnTo>
                  <a:lnTo>
                    <a:pt x="706" y="518"/>
                  </a:lnTo>
                  <a:lnTo>
                    <a:pt x="713" y="509"/>
                  </a:lnTo>
                  <a:lnTo>
                    <a:pt x="721" y="499"/>
                  </a:lnTo>
                  <a:lnTo>
                    <a:pt x="736" y="477"/>
                  </a:lnTo>
                  <a:lnTo>
                    <a:pt x="748" y="453"/>
                  </a:lnTo>
                  <a:lnTo>
                    <a:pt x="756" y="425"/>
                  </a:lnTo>
                  <a:lnTo>
                    <a:pt x="762" y="395"/>
                  </a:lnTo>
                  <a:lnTo>
                    <a:pt x="767" y="365"/>
                  </a:lnTo>
                  <a:lnTo>
                    <a:pt x="768" y="332"/>
                  </a:lnTo>
                  <a:lnTo>
                    <a:pt x="765" y="300"/>
                  </a:lnTo>
                  <a:lnTo>
                    <a:pt x="762" y="283"/>
                  </a:lnTo>
                  <a:lnTo>
                    <a:pt x="759" y="265"/>
                  </a:lnTo>
                  <a:lnTo>
                    <a:pt x="755" y="249"/>
                  </a:lnTo>
                  <a:lnTo>
                    <a:pt x="749" y="233"/>
                  </a:lnTo>
                  <a:lnTo>
                    <a:pt x="743" y="216"/>
                  </a:lnTo>
                  <a:lnTo>
                    <a:pt x="734" y="200"/>
                  </a:lnTo>
                  <a:lnTo>
                    <a:pt x="727" y="183"/>
                  </a:lnTo>
                  <a:lnTo>
                    <a:pt x="716" y="169"/>
                  </a:lnTo>
                  <a:lnTo>
                    <a:pt x="706" y="152"/>
                  </a:lnTo>
                  <a:lnTo>
                    <a:pt x="694" y="137"/>
                  </a:lnTo>
                  <a:lnTo>
                    <a:pt x="681" y="122"/>
                  </a:lnTo>
                  <a:lnTo>
                    <a:pt x="666" y="109"/>
                  </a:lnTo>
                  <a:lnTo>
                    <a:pt x="649" y="96"/>
                  </a:lnTo>
                  <a:lnTo>
                    <a:pt x="633" y="82"/>
                  </a:lnTo>
                  <a:lnTo>
                    <a:pt x="614" y="70"/>
                  </a:lnTo>
                  <a:lnTo>
                    <a:pt x="594" y="58"/>
                  </a:lnTo>
                  <a:lnTo>
                    <a:pt x="594" y="58"/>
                  </a:lnTo>
                  <a:lnTo>
                    <a:pt x="578" y="51"/>
                  </a:lnTo>
                  <a:lnTo>
                    <a:pt x="560" y="42"/>
                  </a:lnTo>
                  <a:lnTo>
                    <a:pt x="541" y="35"/>
                  </a:lnTo>
                  <a:lnTo>
                    <a:pt x="518" y="27"/>
                  </a:lnTo>
                  <a:lnTo>
                    <a:pt x="495" y="20"/>
                  </a:lnTo>
                  <a:lnTo>
                    <a:pt x="469" y="12"/>
                  </a:lnTo>
                  <a:lnTo>
                    <a:pt x="442" y="8"/>
                  </a:lnTo>
                  <a:lnTo>
                    <a:pt x="413" y="3"/>
                  </a:lnTo>
                  <a:lnTo>
                    <a:pt x="384" y="2"/>
                  </a:lnTo>
                  <a:lnTo>
                    <a:pt x="353" y="0"/>
                  </a:lnTo>
                  <a:lnTo>
                    <a:pt x="322" y="2"/>
                  </a:lnTo>
                  <a:lnTo>
                    <a:pt x="289" y="6"/>
                  </a:lnTo>
                  <a:lnTo>
                    <a:pt x="256" y="12"/>
                  </a:lnTo>
                  <a:lnTo>
                    <a:pt x="222" y="21"/>
                  </a:lnTo>
                  <a:lnTo>
                    <a:pt x="189" y="33"/>
                  </a:lnTo>
                  <a:lnTo>
                    <a:pt x="155" y="48"/>
                  </a:lnTo>
                  <a:lnTo>
                    <a:pt x="155" y="48"/>
                  </a:lnTo>
                  <a:lnTo>
                    <a:pt x="133" y="61"/>
                  </a:lnTo>
                  <a:lnTo>
                    <a:pt x="111" y="78"/>
                  </a:lnTo>
                  <a:lnTo>
                    <a:pt x="90" y="96"/>
                  </a:lnTo>
                  <a:lnTo>
                    <a:pt x="69" y="116"/>
                  </a:lnTo>
                  <a:lnTo>
                    <a:pt x="48" y="140"/>
                  </a:lnTo>
                  <a:lnTo>
                    <a:pt x="30" y="167"/>
                  </a:lnTo>
                  <a:lnTo>
                    <a:pt x="15" y="195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1" y="212"/>
                  </a:lnTo>
                  <a:lnTo>
                    <a:pt x="23" y="198"/>
                  </a:lnTo>
                  <a:lnTo>
                    <a:pt x="38" y="186"/>
                  </a:lnTo>
                  <a:lnTo>
                    <a:pt x="54" y="176"/>
                  </a:lnTo>
                  <a:lnTo>
                    <a:pt x="73" y="167"/>
                  </a:lnTo>
                  <a:lnTo>
                    <a:pt x="96" y="158"/>
                  </a:lnTo>
                  <a:lnTo>
                    <a:pt x="122" y="152"/>
                  </a:lnTo>
                  <a:lnTo>
                    <a:pt x="151" y="148"/>
                  </a:lnTo>
                  <a:lnTo>
                    <a:pt x="151" y="148"/>
                  </a:lnTo>
                  <a:lnTo>
                    <a:pt x="183" y="145"/>
                  </a:lnTo>
                  <a:lnTo>
                    <a:pt x="219" y="143"/>
                  </a:lnTo>
                  <a:lnTo>
                    <a:pt x="256" y="145"/>
                  </a:lnTo>
                  <a:lnTo>
                    <a:pt x="295" y="149"/>
                  </a:lnTo>
                  <a:lnTo>
                    <a:pt x="335" y="155"/>
                  </a:lnTo>
                  <a:lnTo>
                    <a:pt x="377" y="164"/>
                  </a:lnTo>
                  <a:lnTo>
                    <a:pt x="419" y="176"/>
                  </a:lnTo>
                  <a:lnTo>
                    <a:pt x="462" y="189"/>
                  </a:lnTo>
                  <a:lnTo>
                    <a:pt x="462" y="189"/>
                  </a:lnTo>
                  <a:lnTo>
                    <a:pt x="487" y="200"/>
                  </a:lnTo>
                  <a:lnTo>
                    <a:pt x="512" y="210"/>
                  </a:lnTo>
                  <a:lnTo>
                    <a:pt x="536" y="222"/>
                  </a:lnTo>
                  <a:lnTo>
                    <a:pt x="560" y="234"/>
                  </a:lnTo>
                  <a:lnTo>
                    <a:pt x="581" y="246"/>
                  </a:lnTo>
                  <a:lnTo>
                    <a:pt x="602" y="259"/>
                  </a:lnTo>
                  <a:lnTo>
                    <a:pt x="620" y="273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64" y="310"/>
                  </a:lnTo>
                  <a:lnTo>
                    <a:pt x="685" y="334"/>
                  </a:lnTo>
                  <a:lnTo>
                    <a:pt x="694" y="346"/>
                  </a:lnTo>
                  <a:lnTo>
                    <a:pt x="701" y="358"/>
                  </a:lnTo>
                  <a:lnTo>
                    <a:pt x="707" y="369"/>
                  </a:lnTo>
                  <a:lnTo>
                    <a:pt x="712" y="381"/>
                  </a:lnTo>
                  <a:lnTo>
                    <a:pt x="712" y="381"/>
                  </a:lnTo>
                  <a:lnTo>
                    <a:pt x="715" y="387"/>
                  </a:lnTo>
                  <a:lnTo>
                    <a:pt x="715" y="387"/>
                  </a:lnTo>
                  <a:lnTo>
                    <a:pt x="721" y="410"/>
                  </a:lnTo>
                  <a:lnTo>
                    <a:pt x="724" y="432"/>
                  </a:lnTo>
                  <a:lnTo>
                    <a:pt x="724" y="453"/>
                  </a:lnTo>
                  <a:lnTo>
                    <a:pt x="719" y="474"/>
                  </a:lnTo>
                  <a:lnTo>
                    <a:pt x="716" y="484"/>
                  </a:lnTo>
                  <a:lnTo>
                    <a:pt x="713" y="493"/>
                  </a:lnTo>
                  <a:lnTo>
                    <a:pt x="709" y="503"/>
                  </a:lnTo>
                  <a:lnTo>
                    <a:pt x="703" y="512"/>
                  </a:lnTo>
                  <a:lnTo>
                    <a:pt x="697" y="520"/>
                  </a:lnTo>
                  <a:lnTo>
                    <a:pt x="689" y="529"/>
                  </a:lnTo>
                  <a:lnTo>
                    <a:pt x="681" y="535"/>
                  </a:lnTo>
                  <a:lnTo>
                    <a:pt x="672" y="542"/>
                  </a:lnTo>
                  <a:lnTo>
                    <a:pt x="672" y="542"/>
                  </a:lnTo>
                  <a:lnTo>
                    <a:pt x="679" y="538"/>
                  </a:lnTo>
                  <a:lnTo>
                    <a:pt x="681" y="538"/>
                  </a:lnTo>
                  <a:lnTo>
                    <a:pt x="681" y="538"/>
                  </a:lnTo>
                  <a:lnTo>
                    <a:pt x="682" y="536"/>
                  </a:lnTo>
                  <a:lnTo>
                    <a:pt x="682" y="536"/>
                  </a:lnTo>
                  <a:lnTo>
                    <a:pt x="682" y="53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65" name="Freeform 9"/>
            <p:cNvSpPr>
              <a:spLocks/>
            </p:cNvSpPr>
            <p:nvPr userDrawn="1"/>
          </p:nvSpPr>
          <p:spPr bwMode="auto">
            <a:xfrm>
              <a:off x="5399" y="3936"/>
              <a:ext cx="133" cy="66"/>
            </a:xfrm>
            <a:custGeom>
              <a:avLst/>
              <a:gdLst/>
              <a:ahLst/>
              <a:cxnLst>
                <a:cxn ang="0">
                  <a:pos x="23" y="173"/>
                </a:cxn>
                <a:cxn ang="0">
                  <a:pos x="23" y="173"/>
                </a:cxn>
                <a:cxn ang="0">
                  <a:pos x="32" y="185"/>
                </a:cxn>
                <a:cxn ang="0">
                  <a:pos x="44" y="198"/>
                </a:cxn>
                <a:cxn ang="0">
                  <a:pos x="44" y="198"/>
                </a:cxn>
                <a:cxn ang="0">
                  <a:pos x="48" y="188"/>
                </a:cxn>
                <a:cxn ang="0">
                  <a:pos x="54" y="179"/>
                </a:cxn>
                <a:cxn ang="0">
                  <a:pos x="60" y="170"/>
                </a:cxn>
                <a:cxn ang="0">
                  <a:pos x="67" y="161"/>
                </a:cxn>
                <a:cxn ang="0">
                  <a:pos x="85" y="143"/>
                </a:cxn>
                <a:cxn ang="0">
                  <a:pos x="108" y="128"/>
                </a:cxn>
                <a:cxn ang="0">
                  <a:pos x="130" y="112"/>
                </a:cxn>
                <a:cxn ang="0">
                  <a:pos x="155" y="99"/>
                </a:cxn>
                <a:cxn ang="0">
                  <a:pos x="182" y="85"/>
                </a:cxn>
                <a:cxn ang="0">
                  <a:pos x="210" y="75"/>
                </a:cxn>
                <a:cxn ang="0">
                  <a:pos x="238" y="64"/>
                </a:cxn>
                <a:cxn ang="0">
                  <a:pos x="265" y="54"/>
                </a:cxn>
                <a:cxn ang="0">
                  <a:pos x="292" y="46"/>
                </a:cxn>
                <a:cxn ang="0">
                  <a:pos x="319" y="41"/>
                </a:cxn>
                <a:cxn ang="0">
                  <a:pos x="343" y="35"/>
                </a:cxn>
                <a:cxn ang="0">
                  <a:pos x="363" y="32"/>
                </a:cxn>
                <a:cxn ang="0">
                  <a:pos x="383" y="29"/>
                </a:cxn>
                <a:cxn ang="0">
                  <a:pos x="398" y="29"/>
                </a:cxn>
                <a:cxn ang="0">
                  <a:pos x="398" y="29"/>
                </a:cxn>
                <a:cxn ang="0">
                  <a:pos x="368" y="20"/>
                </a:cxn>
                <a:cxn ang="0">
                  <a:pos x="338" y="12"/>
                </a:cxn>
                <a:cxn ang="0">
                  <a:pos x="308" y="8"/>
                </a:cxn>
                <a:cxn ang="0">
                  <a:pos x="280" y="3"/>
                </a:cxn>
                <a:cxn ang="0">
                  <a:pos x="252" y="2"/>
                </a:cxn>
                <a:cxn ang="0">
                  <a:pos x="225" y="0"/>
                </a:cxn>
                <a:cxn ang="0">
                  <a:pos x="198" y="0"/>
                </a:cxn>
                <a:cxn ang="0">
                  <a:pos x="173" y="3"/>
                </a:cxn>
                <a:cxn ang="0">
                  <a:pos x="148" y="6"/>
                </a:cxn>
                <a:cxn ang="0">
                  <a:pos x="125" y="11"/>
                </a:cxn>
                <a:cxn ang="0">
                  <a:pos x="103" y="15"/>
                </a:cxn>
                <a:cxn ang="0">
                  <a:pos x="84" y="21"/>
                </a:cxn>
                <a:cxn ang="0">
                  <a:pos x="64" y="29"/>
                </a:cxn>
                <a:cxn ang="0">
                  <a:pos x="48" y="38"/>
                </a:cxn>
                <a:cxn ang="0">
                  <a:pos x="33" y="46"/>
                </a:cxn>
                <a:cxn ang="0">
                  <a:pos x="20" y="57"/>
                </a:cxn>
                <a:cxn ang="0">
                  <a:pos x="20" y="57"/>
                </a:cxn>
                <a:cxn ang="0">
                  <a:pos x="12" y="66"/>
                </a:cxn>
                <a:cxn ang="0">
                  <a:pos x="6" y="78"/>
                </a:cxn>
                <a:cxn ang="0">
                  <a:pos x="2" y="90"/>
                </a:cxn>
                <a:cxn ang="0">
                  <a:pos x="0" y="105"/>
                </a:cxn>
                <a:cxn ang="0">
                  <a:pos x="2" y="119"/>
                </a:cxn>
                <a:cxn ang="0">
                  <a:pos x="5" y="136"/>
                </a:cxn>
                <a:cxn ang="0">
                  <a:pos x="12" y="154"/>
                </a:cxn>
                <a:cxn ang="0">
                  <a:pos x="23" y="173"/>
                </a:cxn>
                <a:cxn ang="0">
                  <a:pos x="23" y="173"/>
                </a:cxn>
                <a:cxn ang="0">
                  <a:pos x="23" y="173"/>
                </a:cxn>
              </a:cxnLst>
              <a:rect l="0" t="0" r="r" b="b"/>
              <a:pathLst>
                <a:path w="398" h="198">
                  <a:moveTo>
                    <a:pt x="23" y="173"/>
                  </a:moveTo>
                  <a:lnTo>
                    <a:pt x="23" y="173"/>
                  </a:lnTo>
                  <a:lnTo>
                    <a:pt x="32" y="185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8" y="188"/>
                  </a:lnTo>
                  <a:lnTo>
                    <a:pt x="54" y="179"/>
                  </a:lnTo>
                  <a:lnTo>
                    <a:pt x="60" y="170"/>
                  </a:lnTo>
                  <a:lnTo>
                    <a:pt x="67" y="161"/>
                  </a:lnTo>
                  <a:lnTo>
                    <a:pt x="85" y="143"/>
                  </a:lnTo>
                  <a:lnTo>
                    <a:pt x="108" y="128"/>
                  </a:lnTo>
                  <a:lnTo>
                    <a:pt x="130" y="112"/>
                  </a:lnTo>
                  <a:lnTo>
                    <a:pt x="155" y="99"/>
                  </a:lnTo>
                  <a:lnTo>
                    <a:pt x="182" y="85"/>
                  </a:lnTo>
                  <a:lnTo>
                    <a:pt x="210" y="75"/>
                  </a:lnTo>
                  <a:lnTo>
                    <a:pt x="238" y="64"/>
                  </a:lnTo>
                  <a:lnTo>
                    <a:pt x="265" y="54"/>
                  </a:lnTo>
                  <a:lnTo>
                    <a:pt x="292" y="46"/>
                  </a:lnTo>
                  <a:lnTo>
                    <a:pt x="319" y="41"/>
                  </a:lnTo>
                  <a:lnTo>
                    <a:pt x="343" y="35"/>
                  </a:lnTo>
                  <a:lnTo>
                    <a:pt x="363" y="32"/>
                  </a:lnTo>
                  <a:lnTo>
                    <a:pt x="383" y="29"/>
                  </a:lnTo>
                  <a:lnTo>
                    <a:pt x="398" y="29"/>
                  </a:lnTo>
                  <a:lnTo>
                    <a:pt x="398" y="29"/>
                  </a:lnTo>
                  <a:lnTo>
                    <a:pt x="368" y="20"/>
                  </a:lnTo>
                  <a:lnTo>
                    <a:pt x="338" y="12"/>
                  </a:lnTo>
                  <a:lnTo>
                    <a:pt x="308" y="8"/>
                  </a:lnTo>
                  <a:lnTo>
                    <a:pt x="280" y="3"/>
                  </a:lnTo>
                  <a:lnTo>
                    <a:pt x="252" y="2"/>
                  </a:lnTo>
                  <a:lnTo>
                    <a:pt x="225" y="0"/>
                  </a:lnTo>
                  <a:lnTo>
                    <a:pt x="198" y="0"/>
                  </a:lnTo>
                  <a:lnTo>
                    <a:pt x="173" y="3"/>
                  </a:lnTo>
                  <a:lnTo>
                    <a:pt x="148" y="6"/>
                  </a:lnTo>
                  <a:lnTo>
                    <a:pt x="125" y="11"/>
                  </a:lnTo>
                  <a:lnTo>
                    <a:pt x="103" y="15"/>
                  </a:lnTo>
                  <a:lnTo>
                    <a:pt x="84" y="21"/>
                  </a:lnTo>
                  <a:lnTo>
                    <a:pt x="64" y="29"/>
                  </a:lnTo>
                  <a:lnTo>
                    <a:pt x="48" y="38"/>
                  </a:lnTo>
                  <a:lnTo>
                    <a:pt x="33" y="46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2" y="66"/>
                  </a:lnTo>
                  <a:lnTo>
                    <a:pt x="6" y="78"/>
                  </a:lnTo>
                  <a:lnTo>
                    <a:pt x="2" y="90"/>
                  </a:lnTo>
                  <a:lnTo>
                    <a:pt x="0" y="105"/>
                  </a:lnTo>
                  <a:lnTo>
                    <a:pt x="2" y="119"/>
                  </a:lnTo>
                  <a:lnTo>
                    <a:pt x="5" y="136"/>
                  </a:lnTo>
                  <a:lnTo>
                    <a:pt x="12" y="154"/>
                  </a:lnTo>
                  <a:lnTo>
                    <a:pt x="23" y="173"/>
                  </a:lnTo>
                  <a:lnTo>
                    <a:pt x="23" y="173"/>
                  </a:lnTo>
                  <a:lnTo>
                    <a:pt x="23" y="173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66" name="Freeform 10"/>
            <p:cNvSpPr>
              <a:spLocks/>
            </p:cNvSpPr>
            <p:nvPr userDrawn="1"/>
          </p:nvSpPr>
          <p:spPr bwMode="auto">
            <a:xfrm>
              <a:off x="5391" y="3955"/>
              <a:ext cx="226" cy="148"/>
            </a:xfrm>
            <a:custGeom>
              <a:avLst/>
              <a:gdLst/>
              <a:ahLst/>
              <a:cxnLst>
                <a:cxn ang="0">
                  <a:pos x="514" y="350"/>
                </a:cxn>
                <a:cxn ang="0">
                  <a:pos x="464" y="345"/>
                </a:cxn>
                <a:cxn ang="0">
                  <a:pos x="409" y="335"/>
                </a:cxn>
                <a:cxn ang="0">
                  <a:pos x="352" y="320"/>
                </a:cxn>
                <a:cxn ang="0">
                  <a:pos x="293" y="299"/>
                </a:cxn>
                <a:cxn ang="0">
                  <a:pos x="233" y="272"/>
                </a:cxn>
                <a:cxn ang="0">
                  <a:pos x="175" y="238"/>
                </a:cxn>
                <a:cxn ang="0">
                  <a:pos x="120" y="195"/>
                </a:cxn>
                <a:cxn ang="0">
                  <a:pos x="68" y="143"/>
                </a:cxn>
                <a:cxn ang="0">
                  <a:pos x="67" y="141"/>
                </a:cxn>
                <a:cxn ang="0">
                  <a:pos x="55" y="128"/>
                </a:cxn>
                <a:cxn ang="0">
                  <a:pos x="46" y="116"/>
                </a:cxn>
                <a:cxn ang="0">
                  <a:pos x="28" y="79"/>
                </a:cxn>
                <a:cxn ang="0">
                  <a:pos x="23" y="48"/>
                </a:cxn>
                <a:cxn ang="0">
                  <a:pos x="29" y="2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7" y="6"/>
                </a:cxn>
                <a:cxn ang="0">
                  <a:pos x="28" y="15"/>
                </a:cxn>
                <a:cxn ang="0">
                  <a:pos x="17" y="33"/>
                </a:cxn>
                <a:cxn ang="0">
                  <a:pos x="3" y="74"/>
                </a:cxn>
                <a:cxn ang="0">
                  <a:pos x="0" y="123"/>
                </a:cxn>
                <a:cxn ang="0">
                  <a:pos x="5" y="177"/>
                </a:cxn>
                <a:cxn ang="0">
                  <a:pos x="13" y="205"/>
                </a:cxn>
                <a:cxn ang="0">
                  <a:pos x="25" y="235"/>
                </a:cxn>
                <a:cxn ang="0">
                  <a:pos x="40" y="262"/>
                </a:cxn>
                <a:cxn ang="0">
                  <a:pos x="58" y="289"/>
                </a:cxn>
                <a:cxn ang="0">
                  <a:pos x="104" y="336"/>
                </a:cxn>
                <a:cxn ang="0">
                  <a:pos x="159" y="376"/>
                </a:cxn>
                <a:cxn ang="0">
                  <a:pos x="221" y="408"/>
                </a:cxn>
                <a:cxn ang="0">
                  <a:pos x="288" y="429"/>
                </a:cxn>
                <a:cxn ang="0">
                  <a:pos x="358" y="440"/>
                </a:cxn>
                <a:cxn ang="0">
                  <a:pos x="428" y="442"/>
                </a:cxn>
                <a:cxn ang="0">
                  <a:pos x="461" y="439"/>
                </a:cxn>
                <a:cxn ang="0">
                  <a:pos x="503" y="430"/>
                </a:cxn>
                <a:cxn ang="0">
                  <a:pos x="540" y="418"/>
                </a:cxn>
                <a:cxn ang="0">
                  <a:pos x="601" y="388"/>
                </a:cxn>
                <a:cxn ang="0">
                  <a:pos x="647" y="357"/>
                </a:cxn>
                <a:cxn ang="0">
                  <a:pos x="677" y="332"/>
                </a:cxn>
                <a:cxn ang="0">
                  <a:pos x="631" y="342"/>
                </a:cxn>
                <a:cxn ang="0">
                  <a:pos x="590" y="348"/>
                </a:cxn>
                <a:cxn ang="0">
                  <a:pos x="514" y="350"/>
                </a:cxn>
                <a:cxn ang="0">
                  <a:pos x="514" y="350"/>
                </a:cxn>
              </a:cxnLst>
              <a:rect l="0" t="0" r="r" b="b"/>
              <a:pathLst>
                <a:path w="677" h="443">
                  <a:moveTo>
                    <a:pt x="514" y="350"/>
                  </a:moveTo>
                  <a:lnTo>
                    <a:pt x="514" y="350"/>
                  </a:lnTo>
                  <a:lnTo>
                    <a:pt x="489" y="348"/>
                  </a:lnTo>
                  <a:lnTo>
                    <a:pt x="464" y="345"/>
                  </a:lnTo>
                  <a:lnTo>
                    <a:pt x="437" y="341"/>
                  </a:lnTo>
                  <a:lnTo>
                    <a:pt x="409" y="335"/>
                  </a:lnTo>
                  <a:lnTo>
                    <a:pt x="381" y="329"/>
                  </a:lnTo>
                  <a:lnTo>
                    <a:pt x="352" y="320"/>
                  </a:lnTo>
                  <a:lnTo>
                    <a:pt x="322" y="311"/>
                  </a:lnTo>
                  <a:lnTo>
                    <a:pt x="293" y="299"/>
                  </a:lnTo>
                  <a:lnTo>
                    <a:pt x="263" y="287"/>
                  </a:lnTo>
                  <a:lnTo>
                    <a:pt x="233" y="272"/>
                  </a:lnTo>
                  <a:lnTo>
                    <a:pt x="205" y="256"/>
                  </a:lnTo>
                  <a:lnTo>
                    <a:pt x="175" y="238"/>
                  </a:lnTo>
                  <a:lnTo>
                    <a:pt x="147" y="217"/>
                  </a:lnTo>
                  <a:lnTo>
                    <a:pt x="120" y="195"/>
                  </a:lnTo>
                  <a:lnTo>
                    <a:pt x="93" y="171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55" y="12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5" y="62"/>
                  </a:lnTo>
                  <a:lnTo>
                    <a:pt x="23" y="48"/>
                  </a:lnTo>
                  <a:lnTo>
                    <a:pt x="25" y="33"/>
                  </a:lnTo>
                  <a:lnTo>
                    <a:pt x="29" y="21"/>
                  </a:lnTo>
                  <a:lnTo>
                    <a:pt x="35" y="9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7" y="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2" y="24"/>
                  </a:lnTo>
                  <a:lnTo>
                    <a:pt x="17" y="33"/>
                  </a:lnTo>
                  <a:lnTo>
                    <a:pt x="8" y="52"/>
                  </a:lnTo>
                  <a:lnTo>
                    <a:pt x="3" y="74"/>
                  </a:lnTo>
                  <a:lnTo>
                    <a:pt x="0" y="98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5" y="177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19" y="220"/>
                  </a:lnTo>
                  <a:lnTo>
                    <a:pt x="25" y="235"/>
                  </a:lnTo>
                  <a:lnTo>
                    <a:pt x="32" y="248"/>
                  </a:lnTo>
                  <a:lnTo>
                    <a:pt x="40" y="262"/>
                  </a:lnTo>
                  <a:lnTo>
                    <a:pt x="49" y="277"/>
                  </a:lnTo>
                  <a:lnTo>
                    <a:pt x="58" y="289"/>
                  </a:lnTo>
                  <a:lnTo>
                    <a:pt x="80" y="314"/>
                  </a:lnTo>
                  <a:lnTo>
                    <a:pt x="104" y="336"/>
                  </a:lnTo>
                  <a:lnTo>
                    <a:pt x="131" y="357"/>
                  </a:lnTo>
                  <a:lnTo>
                    <a:pt x="159" y="376"/>
                  </a:lnTo>
                  <a:lnTo>
                    <a:pt x="190" y="393"/>
                  </a:lnTo>
                  <a:lnTo>
                    <a:pt x="221" y="408"/>
                  </a:lnTo>
                  <a:lnTo>
                    <a:pt x="254" y="420"/>
                  </a:lnTo>
                  <a:lnTo>
                    <a:pt x="288" y="429"/>
                  </a:lnTo>
                  <a:lnTo>
                    <a:pt x="324" y="436"/>
                  </a:lnTo>
                  <a:lnTo>
                    <a:pt x="358" y="440"/>
                  </a:lnTo>
                  <a:lnTo>
                    <a:pt x="394" y="443"/>
                  </a:lnTo>
                  <a:lnTo>
                    <a:pt x="428" y="442"/>
                  </a:lnTo>
                  <a:lnTo>
                    <a:pt x="461" y="439"/>
                  </a:lnTo>
                  <a:lnTo>
                    <a:pt x="461" y="439"/>
                  </a:lnTo>
                  <a:lnTo>
                    <a:pt x="483" y="434"/>
                  </a:lnTo>
                  <a:lnTo>
                    <a:pt x="503" y="430"/>
                  </a:lnTo>
                  <a:lnTo>
                    <a:pt x="522" y="424"/>
                  </a:lnTo>
                  <a:lnTo>
                    <a:pt x="540" y="418"/>
                  </a:lnTo>
                  <a:lnTo>
                    <a:pt x="573" y="405"/>
                  </a:lnTo>
                  <a:lnTo>
                    <a:pt x="601" y="388"/>
                  </a:lnTo>
                  <a:lnTo>
                    <a:pt x="626" y="372"/>
                  </a:lnTo>
                  <a:lnTo>
                    <a:pt x="647" y="357"/>
                  </a:lnTo>
                  <a:lnTo>
                    <a:pt x="677" y="332"/>
                  </a:lnTo>
                  <a:lnTo>
                    <a:pt x="677" y="332"/>
                  </a:lnTo>
                  <a:lnTo>
                    <a:pt x="653" y="338"/>
                  </a:lnTo>
                  <a:lnTo>
                    <a:pt x="631" y="342"/>
                  </a:lnTo>
                  <a:lnTo>
                    <a:pt x="610" y="345"/>
                  </a:lnTo>
                  <a:lnTo>
                    <a:pt x="590" y="348"/>
                  </a:lnTo>
                  <a:lnTo>
                    <a:pt x="552" y="350"/>
                  </a:lnTo>
                  <a:lnTo>
                    <a:pt x="514" y="350"/>
                  </a:lnTo>
                  <a:lnTo>
                    <a:pt x="514" y="350"/>
                  </a:lnTo>
                  <a:lnTo>
                    <a:pt x="514" y="350"/>
                  </a:lnTo>
                  <a:close/>
                </a:path>
              </a:pathLst>
            </a:custGeom>
            <a:solidFill>
              <a:srgbClr val="508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67" name="Freeform 11"/>
            <p:cNvSpPr>
              <a:spLocks noEditPoints="1"/>
            </p:cNvSpPr>
            <p:nvPr userDrawn="1"/>
          </p:nvSpPr>
          <p:spPr bwMode="auto">
            <a:xfrm>
              <a:off x="5428" y="4189"/>
              <a:ext cx="63" cy="47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55" y="5"/>
                </a:cxn>
                <a:cxn ang="0">
                  <a:pos x="25" y="18"/>
                </a:cxn>
                <a:cxn ang="0">
                  <a:pos x="10" y="35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7" y="102"/>
                </a:cxn>
                <a:cxn ang="0">
                  <a:pos x="15" y="113"/>
                </a:cxn>
                <a:cxn ang="0">
                  <a:pos x="38" y="131"/>
                </a:cxn>
                <a:cxn ang="0">
                  <a:pos x="74" y="140"/>
                </a:cxn>
                <a:cxn ang="0">
                  <a:pos x="95" y="142"/>
                </a:cxn>
                <a:cxn ang="0">
                  <a:pos x="135" y="137"/>
                </a:cxn>
                <a:cxn ang="0">
                  <a:pos x="166" y="124"/>
                </a:cxn>
                <a:cxn ang="0">
                  <a:pos x="181" y="108"/>
                </a:cxn>
                <a:cxn ang="0">
                  <a:pos x="189" y="87"/>
                </a:cxn>
                <a:cxn ang="0">
                  <a:pos x="190" y="70"/>
                </a:cxn>
                <a:cxn ang="0">
                  <a:pos x="184" y="41"/>
                </a:cxn>
                <a:cxn ang="0">
                  <a:pos x="177" y="29"/>
                </a:cxn>
                <a:cxn ang="0">
                  <a:pos x="151" y="11"/>
                </a:cxn>
                <a:cxn ang="0">
                  <a:pos x="117" y="2"/>
                </a:cxn>
                <a:cxn ang="0">
                  <a:pos x="95" y="0"/>
                </a:cxn>
                <a:cxn ang="0">
                  <a:pos x="95" y="109"/>
                </a:cxn>
                <a:cxn ang="0">
                  <a:pos x="85" y="109"/>
                </a:cxn>
                <a:cxn ang="0">
                  <a:pos x="65" y="103"/>
                </a:cxn>
                <a:cxn ang="0">
                  <a:pos x="53" y="94"/>
                </a:cxn>
                <a:cxn ang="0">
                  <a:pos x="46" y="79"/>
                </a:cxn>
                <a:cxn ang="0">
                  <a:pos x="46" y="70"/>
                </a:cxn>
                <a:cxn ang="0">
                  <a:pos x="49" y="54"/>
                </a:cxn>
                <a:cxn ang="0">
                  <a:pos x="58" y="42"/>
                </a:cxn>
                <a:cxn ang="0">
                  <a:pos x="74" y="35"/>
                </a:cxn>
                <a:cxn ang="0">
                  <a:pos x="95" y="33"/>
                </a:cxn>
                <a:cxn ang="0">
                  <a:pos x="107" y="33"/>
                </a:cxn>
                <a:cxn ang="0">
                  <a:pos x="126" y="38"/>
                </a:cxn>
                <a:cxn ang="0">
                  <a:pos x="138" y="48"/>
                </a:cxn>
                <a:cxn ang="0">
                  <a:pos x="144" y="61"/>
                </a:cxn>
                <a:cxn ang="0">
                  <a:pos x="146" y="70"/>
                </a:cxn>
                <a:cxn ang="0">
                  <a:pos x="143" y="88"/>
                </a:cxn>
                <a:cxn ang="0">
                  <a:pos x="132" y="100"/>
                </a:cxn>
                <a:cxn ang="0">
                  <a:pos x="117" y="108"/>
                </a:cxn>
                <a:cxn ang="0">
                  <a:pos x="95" y="109"/>
                </a:cxn>
                <a:cxn ang="0">
                  <a:pos x="95" y="109"/>
                </a:cxn>
              </a:cxnLst>
              <a:rect l="0" t="0" r="r" b="b"/>
              <a:pathLst>
                <a:path w="190" h="142">
                  <a:moveTo>
                    <a:pt x="95" y="0"/>
                  </a:moveTo>
                  <a:lnTo>
                    <a:pt x="95" y="0"/>
                  </a:lnTo>
                  <a:lnTo>
                    <a:pt x="74" y="2"/>
                  </a:lnTo>
                  <a:lnTo>
                    <a:pt x="55" y="5"/>
                  </a:lnTo>
                  <a:lnTo>
                    <a:pt x="38" y="11"/>
                  </a:lnTo>
                  <a:lnTo>
                    <a:pt x="25" y="18"/>
                  </a:lnTo>
                  <a:lnTo>
                    <a:pt x="15" y="29"/>
                  </a:lnTo>
                  <a:lnTo>
                    <a:pt x="10" y="35"/>
                  </a:lnTo>
                  <a:lnTo>
                    <a:pt x="7" y="41"/>
                  </a:lnTo>
                  <a:lnTo>
                    <a:pt x="3" y="5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87"/>
                  </a:lnTo>
                  <a:lnTo>
                    <a:pt x="7" y="102"/>
                  </a:lnTo>
                  <a:lnTo>
                    <a:pt x="10" y="108"/>
                  </a:lnTo>
                  <a:lnTo>
                    <a:pt x="15" y="113"/>
                  </a:lnTo>
                  <a:lnTo>
                    <a:pt x="25" y="124"/>
                  </a:lnTo>
                  <a:lnTo>
                    <a:pt x="38" y="131"/>
                  </a:lnTo>
                  <a:lnTo>
                    <a:pt x="55" y="137"/>
                  </a:lnTo>
                  <a:lnTo>
                    <a:pt x="74" y="140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117" y="140"/>
                  </a:lnTo>
                  <a:lnTo>
                    <a:pt x="135" y="137"/>
                  </a:lnTo>
                  <a:lnTo>
                    <a:pt x="151" y="131"/>
                  </a:lnTo>
                  <a:lnTo>
                    <a:pt x="166" y="124"/>
                  </a:lnTo>
                  <a:lnTo>
                    <a:pt x="177" y="113"/>
                  </a:lnTo>
                  <a:lnTo>
                    <a:pt x="181" y="108"/>
                  </a:lnTo>
                  <a:lnTo>
                    <a:pt x="184" y="102"/>
                  </a:lnTo>
                  <a:lnTo>
                    <a:pt x="189" y="87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89" y="55"/>
                  </a:lnTo>
                  <a:lnTo>
                    <a:pt x="184" y="41"/>
                  </a:lnTo>
                  <a:lnTo>
                    <a:pt x="181" y="35"/>
                  </a:lnTo>
                  <a:lnTo>
                    <a:pt x="177" y="29"/>
                  </a:lnTo>
                  <a:lnTo>
                    <a:pt x="166" y="18"/>
                  </a:lnTo>
                  <a:lnTo>
                    <a:pt x="151" y="11"/>
                  </a:lnTo>
                  <a:lnTo>
                    <a:pt x="135" y="5"/>
                  </a:lnTo>
                  <a:lnTo>
                    <a:pt x="11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close/>
                  <a:moveTo>
                    <a:pt x="95" y="109"/>
                  </a:moveTo>
                  <a:lnTo>
                    <a:pt x="95" y="109"/>
                  </a:lnTo>
                  <a:lnTo>
                    <a:pt x="85" y="109"/>
                  </a:lnTo>
                  <a:lnTo>
                    <a:pt x="74" y="108"/>
                  </a:lnTo>
                  <a:lnTo>
                    <a:pt x="65" y="103"/>
                  </a:lnTo>
                  <a:lnTo>
                    <a:pt x="58" y="100"/>
                  </a:lnTo>
                  <a:lnTo>
                    <a:pt x="53" y="94"/>
                  </a:lnTo>
                  <a:lnTo>
                    <a:pt x="49" y="88"/>
                  </a:lnTo>
                  <a:lnTo>
                    <a:pt x="46" y="79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61"/>
                  </a:lnTo>
                  <a:lnTo>
                    <a:pt x="49" y="54"/>
                  </a:lnTo>
                  <a:lnTo>
                    <a:pt x="53" y="48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74" y="35"/>
                  </a:lnTo>
                  <a:lnTo>
                    <a:pt x="8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107" y="33"/>
                  </a:lnTo>
                  <a:lnTo>
                    <a:pt x="117" y="35"/>
                  </a:lnTo>
                  <a:lnTo>
                    <a:pt x="126" y="38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43" y="54"/>
                  </a:lnTo>
                  <a:lnTo>
                    <a:pt x="144" y="61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4" y="79"/>
                  </a:lnTo>
                  <a:lnTo>
                    <a:pt x="143" y="88"/>
                  </a:lnTo>
                  <a:lnTo>
                    <a:pt x="138" y="94"/>
                  </a:lnTo>
                  <a:lnTo>
                    <a:pt x="132" y="100"/>
                  </a:lnTo>
                  <a:lnTo>
                    <a:pt x="126" y="103"/>
                  </a:lnTo>
                  <a:lnTo>
                    <a:pt x="117" y="108"/>
                  </a:lnTo>
                  <a:lnTo>
                    <a:pt x="107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5" y="10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68" name="Freeform 12"/>
            <p:cNvSpPr>
              <a:spLocks/>
            </p:cNvSpPr>
            <p:nvPr userDrawn="1"/>
          </p:nvSpPr>
          <p:spPr bwMode="auto">
            <a:xfrm>
              <a:off x="5496" y="4190"/>
              <a:ext cx="5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125"/>
                </a:cxn>
                <a:cxn ang="0">
                  <a:pos x="56" y="125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65" y="134"/>
                </a:cxn>
                <a:cxn ang="0">
                  <a:pos x="72" y="136"/>
                </a:cxn>
                <a:cxn ang="0">
                  <a:pos x="81" y="137"/>
                </a:cxn>
                <a:cxn ang="0">
                  <a:pos x="81" y="137"/>
                </a:cxn>
                <a:cxn ang="0">
                  <a:pos x="90" y="136"/>
                </a:cxn>
                <a:cxn ang="0">
                  <a:pos x="98" y="134"/>
                </a:cxn>
                <a:cxn ang="0">
                  <a:pos x="104" y="131"/>
                </a:cxn>
                <a:cxn ang="0">
                  <a:pos x="107" y="128"/>
                </a:cxn>
                <a:cxn ang="0">
                  <a:pos x="107" y="125"/>
                </a:cxn>
                <a:cxn ang="0">
                  <a:pos x="107" y="125"/>
                </a:cxn>
                <a:cxn ang="0">
                  <a:pos x="107" y="30"/>
                </a:cxn>
                <a:cxn ang="0">
                  <a:pos x="107" y="30"/>
                </a:cxn>
                <a:cxn ang="0">
                  <a:pos x="163" y="30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3" h="137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8"/>
                  </a:lnTo>
                  <a:lnTo>
                    <a:pt x="59" y="130"/>
                  </a:lnTo>
                  <a:lnTo>
                    <a:pt x="65" y="134"/>
                  </a:lnTo>
                  <a:lnTo>
                    <a:pt x="72" y="136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90" y="136"/>
                  </a:lnTo>
                  <a:lnTo>
                    <a:pt x="98" y="134"/>
                  </a:lnTo>
                  <a:lnTo>
                    <a:pt x="104" y="131"/>
                  </a:lnTo>
                  <a:lnTo>
                    <a:pt x="107" y="128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63" y="30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69" name="Freeform 13"/>
            <p:cNvSpPr>
              <a:spLocks/>
            </p:cNvSpPr>
            <p:nvPr userDrawn="1"/>
          </p:nvSpPr>
          <p:spPr bwMode="auto">
            <a:xfrm>
              <a:off x="5624" y="4190"/>
              <a:ext cx="51" cy="45"/>
            </a:xfrm>
            <a:custGeom>
              <a:avLst/>
              <a:gdLst/>
              <a:ahLst/>
              <a:cxnLst>
                <a:cxn ang="0">
                  <a:pos x="84" y="106"/>
                </a:cxn>
                <a:cxn ang="0">
                  <a:pos x="84" y="106"/>
                </a:cxn>
                <a:cxn ang="0">
                  <a:pos x="75" y="104"/>
                </a:cxn>
                <a:cxn ang="0">
                  <a:pos x="67" y="104"/>
                </a:cxn>
                <a:cxn ang="0">
                  <a:pos x="61" y="101"/>
                </a:cxn>
                <a:cxn ang="0">
                  <a:pos x="56" y="98"/>
                </a:cxn>
                <a:cxn ang="0">
                  <a:pos x="56" y="98"/>
                </a:cxn>
                <a:cxn ang="0">
                  <a:pos x="52" y="94"/>
                </a:cxn>
                <a:cxn ang="0">
                  <a:pos x="50" y="88"/>
                </a:cxn>
                <a:cxn ang="0">
                  <a:pos x="49" y="77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47" y="9"/>
                </a:cxn>
                <a:cxn ang="0">
                  <a:pos x="46" y="6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0" y="33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92"/>
                </a:cxn>
                <a:cxn ang="0">
                  <a:pos x="3" y="100"/>
                </a:cxn>
                <a:cxn ang="0">
                  <a:pos x="5" y="107"/>
                </a:cxn>
                <a:cxn ang="0">
                  <a:pos x="8" y="113"/>
                </a:cxn>
                <a:cxn ang="0">
                  <a:pos x="13" y="117"/>
                </a:cxn>
                <a:cxn ang="0">
                  <a:pos x="17" y="123"/>
                </a:cxn>
                <a:cxn ang="0">
                  <a:pos x="23" y="126"/>
                </a:cxn>
                <a:cxn ang="0">
                  <a:pos x="23" y="126"/>
                </a:cxn>
                <a:cxn ang="0">
                  <a:pos x="31" y="131"/>
                </a:cxn>
                <a:cxn ang="0">
                  <a:pos x="41" y="132"/>
                </a:cxn>
                <a:cxn ang="0">
                  <a:pos x="62" y="137"/>
                </a:cxn>
                <a:cxn ang="0">
                  <a:pos x="86" y="137"/>
                </a:cxn>
                <a:cxn ang="0">
                  <a:pos x="111" y="137"/>
                </a:cxn>
                <a:cxn ang="0">
                  <a:pos x="154" y="137"/>
                </a:cxn>
                <a:cxn ang="0">
                  <a:pos x="154" y="131"/>
                </a:cxn>
                <a:cxn ang="0">
                  <a:pos x="154" y="106"/>
                </a:cxn>
                <a:cxn ang="0">
                  <a:pos x="84" y="106"/>
                </a:cxn>
                <a:cxn ang="0">
                  <a:pos x="84" y="106"/>
                </a:cxn>
              </a:cxnLst>
              <a:rect l="0" t="0" r="r" b="b"/>
              <a:pathLst>
                <a:path w="154" h="137">
                  <a:moveTo>
                    <a:pt x="84" y="106"/>
                  </a:moveTo>
                  <a:lnTo>
                    <a:pt x="84" y="106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1" y="101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2" y="94"/>
                  </a:lnTo>
                  <a:lnTo>
                    <a:pt x="50" y="88"/>
                  </a:lnTo>
                  <a:lnTo>
                    <a:pt x="49" y="77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7" y="9"/>
                  </a:lnTo>
                  <a:lnTo>
                    <a:pt x="46" y="6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3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7"/>
                  </a:lnTo>
                  <a:lnTo>
                    <a:pt x="8" y="113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31"/>
                  </a:lnTo>
                  <a:lnTo>
                    <a:pt x="41" y="132"/>
                  </a:lnTo>
                  <a:lnTo>
                    <a:pt x="62" y="137"/>
                  </a:lnTo>
                  <a:lnTo>
                    <a:pt x="86" y="137"/>
                  </a:lnTo>
                  <a:lnTo>
                    <a:pt x="111" y="137"/>
                  </a:lnTo>
                  <a:lnTo>
                    <a:pt x="154" y="137"/>
                  </a:lnTo>
                  <a:lnTo>
                    <a:pt x="154" y="131"/>
                  </a:lnTo>
                  <a:lnTo>
                    <a:pt x="154" y="106"/>
                  </a:lnTo>
                  <a:lnTo>
                    <a:pt x="84" y="106"/>
                  </a:lnTo>
                  <a:lnTo>
                    <a:pt x="84" y="10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70" name="Freeform 14"/>
            <p:cNvSpPr>
              <a:spLocks/>
            </p:cNvSpPr>
            <p:nvPr userDrawn="1"/>
          </p:nvSpPr>
          <p:spPr bwMode="auto">
            <a:xfrm>
              <a:off x="5368" y="4176"/>
              <a:ext cx="67" cy="60"/>
            </a:xfrm>
            <a:custGeom>
              <a:avLst/>
              <a:gdLst/>
              <a:ahLst/>
              <a:cxnLst>
                <a:cxn ang="0">
                  <a:pos x="69" y="135"/>
                </a:cxn>
                <a:cxn ang="0">
                  <a:pos x="69" y="135"/>
                </a:cxn>
                <a:cxn ang="0">
                  <a:pos x="70" y="144"/>
                </a:cxn>
                <a:cxn ang="0">
                  <a:pos x="73" y="151"/>
                </a:cxn>
                <a:cxn ang="0">
                  <a:pos x="77" y="159"/>
                </a:cxn>
                <a:cxn ang="0">
                  <a:pos x="83" y="165"/>
                </a:cxn>
                <a:cxn ang="0">
                  <a:pos x="91" y="169"/>
                </a:cxn>
                <a:cxn ang="0">
                  <a:pos x="100" y="174"/>
                </a:cxn>
                <a:cxn ang="0">
                  <a:pos x="112" y="177"/>
                </a:cxn>
                <a:cxn ang="0">
                  <a:pos x="124" y="178"/>
                </a:cxn>
                <a:cxn ang="0">
                  <a:pos x="124" y="34"/>
                </a:cxn>
                <a:cxn ang="0">
                  <a:pos x="200" y="34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69" y="34"/>
                </a:cxn>
                <a:cxn ang="0">
                  <a:pos x="69" y="135"/>
                </a:cxn>
                <a:cxn ang="0">
                  <a:pos x="69" y="135"/>
                </a:cxn>
              </a:cxnLst>
              <a:rect l="0" t="0" r="r" b="b"/>
              <a:pathLst>
                <a:path w="200" h="178">
                  <a:moveTo>
                    <a:pt x="69" y="135"/>
                  </a:moveTo>
                  <a:lnTo>
                    <a:pt x="69" y="135"/>
                  </a:lnTo>
                  <a:lnTo>
                    <a:pt x="70" y="144"/>
                  </a:lnTo>
                  <a:lnTo>
                    <a:pt x="73" y="151"/>
                  </a:lnTo>
                  <a:lnTo>
                    <a:pt x="77" y="159"/>
                  </a:lnTo>
                  <a:lnTo>
                    <a:pt x="83" y="165"/>
                  </a:lnTo>
                  <a:lnTo>
                    <a:pt x="91" y="169"/>
                  </a:lnTo>
                  <a:lnTo>
                    <a:pt x="100" y="174"/>
                  </a:lnTo>
                  <a:lnTo>
                    <a:pt x="112" y="177"/>
                  </a:lnTo>
                  <a:lnTo>
                    <a:pt x="124" y="178"/>
                  </a:lnTo>
                  <a:lnTo>
                    <a:pt x="124" y="34"/>
                  </a:lnTo>
                  <a:lnTo>
                    <a:pt x="200" y="34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9" y="34"/>
                  </a:lnTo>
                  <a:lnTo>
                    <a:pt x="69" y="135"/>
                  </a:lnTo>
                  <a:lnTo>
                    <a:pt x="69" y="135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71" name="Freeform 15"/>
            <p:cNvSpPr>
              <a:spLocks noEditPoints="1"/>
            </p:cNvSpPr>
            <p:nvPr userDrawn="1"/>
          </p:nvSpPr>
          <p:spPr bwMode="auto">
            <a:xfrm>
              <a:off x="5548" y="4190"/>
              <a:ext cx="69" cy="45"/>
            </a:xfrm>
            <a:custGeom>
              <a:avLst/>
              <a:gdLst/>
              <a:ahLst/>
              <a:cxnLst>
                <a:cxn ang="0">
                  <a:pos x="207" y="137"/>
                </a:cxn>
                <a:cxn ang="0">
                  <a:pos x="206" y="132"/>
                </a:cxn>
                <a:cxn ang="0">
                  <a:pos x="206" y="132"/>
                </a:cxn>
                <a:cxn ang="0">
                  <a:pos x="203" y="120"/>
                </a:cxn>
                <a:cxn ang="0">
                  <a:pos x="200" y="110"/>
                </a:cxn>
                <a:cxn ang="0">
                  <a:pos x="189" y="89"/>
                </a:cxn>
                <a:cxn ang="0">
                  <a:pos x="176" y="68"/>
                </a:cxn>
                <a:cxn ang="0">
                  <a:pos x="163" y="50"/>
                </a:cxn>
                <a:cxn ang="0">
                  <a:pos x="149" y="33"/>
                </a:cxn>
                <a:cxn ang="0">
                  <a:pos x="136" y="19"/>
                </a:cxn>
                <a:cxn ang="0">
                  <a:pos x="125" y="9"/>
                </a:cxn>
                <a:cxn ang="0">
                  <a:pos x="118" y="3"/>
                </a:cxn>
                <a:cxn ang="0">
                  <a:pos x="118" y="3"/>
                </a:cxn>
                <a:cxn ang="0">
                  <a:pos x="112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96" y="0"/>
                </a:cxn>
                <a:cxn ang="0">
                  <a:pos x="90" y="3"/>
                </a:cxn>
                <a:cxn ang="0">
                  <a:pos x="90" y="3"/>
                </a:cxn>
                <a:cxn ang="0">
                  <a:pos x="82" y="9"/>
                </a:cxn>
                <a:cxn ang="0">
                  <a:pos x="72" y="19"/>
                </a:cxn>
                <a:cxn ang="0">
                  <a:pos x="58" y="33"/>
                </a:cxn>
                <a:cxn ang="0">
                  <a:pos x="45" y="50"/>
                </a:cxn>
                <a:cxn ang="0">
                  <a:pos x="30" y="68"/>
                </a:cxn>
                <a:cxn ang="0">
                  <a:pos x="18" y="89"/>
                </a:cxn>
                <a:cxn ang="0">
                  <a:pos x="8" y="110"/>
                </a:cxn>
                <a:cxn ang="0">
                  <a:pos x="5" y="120"/>
                </a:cxn>
                <a:cxn ang="0">
                  <a:pos x="2" y="132"/>
                </a:cxn>
                <a:cxn ang="0">
                  <a:pos x="0" y="137"/>
                </a:cxn>
                <a:cxn ang="0">
                  <a:pos x="45" y="137"/>
                </a:cxn>
                <a:cxn ang="0">
                  <a:pos x="46" y="134"/>
                </a:cxn>
                <a:cxn ang="0">
                  <a:pos x="46" y="134"/>
                </a:cxn>
                <a:cxn ang="0">
                  <a:pos x="49" y="120"/>
                </a:cxn>
                <a:cxn ang="0">
                  <a:pos x="54" y="108"/>
                </a:cxn>
                <a:cxn ang="0">
                  <a:pos x="152" y="108"/>
                </a:cxn>
                <a:cxn ang="0">
                  <a:pos x="152" y="108"/>
                </a:cxn>
                <a:cxn ang="0">
                  <a:pos x="158" y="120"/>
                </a:cxn>
                <a:cxn ang="0">
                  <a:pos x="161" y="134"/>
                </a:cxn>
                <a:cxn ang="0">
                  <a:pos x="163" y="137"/>
                </a:cxn>
                <a:cxn ang="0">
                  <a:pos x="207" y="137"/>
                </a:cxn>
                <a:cxn ang="0">
                  <a:pos x="207" y="137"/>
                </a:cxn>
                <a:cxn ang="0">
                  <a:pos x="70" y="79"/>
                </a:cxn>
                <a:cxn ang="0">
                  <a:pos x="70" y="79"/>
                </a:cxn>
                <a:cxn ang="0">
                  <a:pos x="85" y="58"/>
                </a:cxn>
                <a:cxn ang="0">
                  <a:pos x="103" y="39"/>
                </a:cxn>
                <a:cxn ang="0">
                  <a:pos x="103" y="39"/>
                </a:cxn>
                <a:cxn ang="0">
                  <a:pos x="121" y="58"/>
                </a:cxn>
                <a:cxn ang="0">
                  <a:pos x="137" y="79"/>
                </a:cxn>
                <a:cxn ang="0">
                  <a:pos x="70" y="79"/>
                </a:cxn>
                <a:cxn ang="0">
                  <a:pos x="70" y="79"/>
                </a:cxn>
              </a:cxnLst>
              <a:rect l="0" t="0" r="r" b="b"/>
              <a:pathLst>
                <a:path w="207" h="137">
                  <a:moveTo>
                    <a:pt x="207" y="137"/>
                  </a:moveTo>
                  <a:lnTo>
                    <a:pt x="206" y="132"/>
                  </a:lnTo>
                  <a:lnTo>
                    <a:pt x="206" y="132"/>
                  </a:lnTo>
                  <a:lnTo>
                    <a:pt x="203" y="120"/>
                  </a:lnTo>
                  <a:lnTo>
                    <a:pt x="200" y="110"/>
                  </a:lnTo>
                  <a:lnTo>
                    <a:pt x="189" y="89"/>
                  </a:lnTo>
                  <a:lnTo>
                    <a:pt x="176" y="68"/>
                  </a:lnTo>
                  <a:lnTo>
                    <a:pt x="163" y="50"/>
                  </a:lnTo>
                  <a:lnTo>
                    <a:pt x="149" y="33"/>
                  </a:lnTo>
                  <a:lnTo>
                    <a:pt x="136" y="19"/>
                  </a:lnTo>
                  <a:lnTo>
                    <a:pt x="125" y="9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2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2" y="9"/>
                  </a:lnTo>
                  <a:lnTo>
                    <a:pt x="72" y="19"/>
                  </a:lnTo>
                  <a:lnTo>
                    <a:pt x="58" y="33"/>
                  </a:lnTo>
                  <a:lnTo>
                    <a:pt x="45" y="50"/>
                  </a:lnTo>
                  <a:lnTo>
                    <a:pt x="30" y="68"/>
                  </a:lnTo>
                  <a:lnTo>
                    <a:pt x="18" y="89"/>
                  </a:lnTo>
                  <a:lnTo>
                    <a:pt x="8" y="110"/>
                  </a:lnTo>
                  <a:lnTo>
                    <a:pt x="5" y="120"/>
                  </a:lnTo>
                  <a:lnTo>
                    <a:pt x="2" y="132"/>
                  </a:lnTo>
                  <a:lnTo>
                    <a:pt x="0" y="137"/>
                  </a:lnTo>
                  <a:lnTo>
                    <a:pt x="45" y="137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9" y="120"/>
                  </a:lnTo>
                  <a:lnTo>
                    <a:pt x="54" y="108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58" y="120"/>
                  </a:lnTo>
                  <a:lnTo>
                    <a:pt x="161" y="134"/>
                  </a:lnTo>
                  <a:lnTo>
                    <a:pt x="163" y="137"/>
                  </a:lnTo>
                  <a:lnTo>
                    <a:pt x="207" y="137"/>
                  </a:lnTo>
                  <a:lnTo>
                    <a:pt x="207" y="137"/>
                  </a:lnTo>
                  <a:close/>
                  <a:moveTo>
                    <a:pt x="70" y="79"/>
                  </a:moveTo>
                  <a:lnTo>
                    <a:pt x="70" y="79"/>
                  </a:lnTo>
                  <a:lnTo>
                    <a:pt x="85" y="5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21" y="58"/>
                  </a:lnTo>
                  <a:lnTo>
                    <a:pt x="137" y="79"/>
                  </a:lnTo>
                  <a:lnTo>
                    <a:pt x="70" y="79"/>
                  </a:lnTo>
                  <a:lnTo>
                    <a:pt x="70" y="7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42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325" y="6565900"/>
            <a:ext cx="466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/>
            </a:lvl1pPr>
          </a:lstStyle>
          <a:p>
            <a:fld id="{5194A10B-6B8A-4FF3-8602-36506A13B3A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224273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888" y="6578600"/>
            <a:ext cx="79740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r>
              <a:rPr lang="fr-FR"/>
              <a:t>- Références, date, lieu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76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96850" indent="-196850" algn="l" rtl="0" eaLnBrk="1" fontAlgn="base" hangingPunct="1">
        <a:spcBef>
          <a:spcPct val="45000"/>
        </a:spcBef>
        <a:spcAft>
          <a:spcPct val="0"/>
        </a:spcAft>
        <a:buBlip>
          <a:blip r:embed="rId17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571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+mn-lt"/>
        </a:defRPr>
      </a:lvl2pPr>
      <a:lvl3pPr marL="855663" indent="-1428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12838" indent="-144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50963" indent="-163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08163" indent="-163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65363" indent="-163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22563" indent="-163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179763" indent="-163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25" y="2380159"/>
            <a:ext cx="8343900" cy="769441"/>
          </a:xfrm>
        </p:spPr>
        <p:txBody>
          <a:bodyPr/>
          <a:lstStyle/>
          <a:p>
            <a:r>
              <a:rPr lang="fr-FR" dirty="0" smtClean="0"/>
              <a:t>PmB use in Europe</a:t>
            </a:r>
            <a:endParaRPr lang="fr-FR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Thibaud GALLET, TOTAL.</a:t>
            </a:r>
            <a:endParaRPr lang="fr-FR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BF7C53-28D4-44A3-BAC5-32AB3A447606}" type="slidenum">
              <a:rPr lang="fr-FR"/>
              <a:pPr/>
              <a:t>10</a:t>
            </a:fld>
            <a:endParaRPr lang="fr-FR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61938" y="5843588"/>
            <a:ext cx="8153400" cy="6715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u="sng" dirty="0" smtClean="0">
                <a:solidFill>
                  <a:schemeClr val="tx1"/>
                </a:solidFill>
                <a:sym typeface="Wingdings" pitchFamily="2" charset="2"/>
              </a:rPr>
              <a:t>WARNING :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All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PmBs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are not the same on the long term !!!</a:t>
            </a:r>
          </a:p>
          <a:p>
            <a:r>
              <a:rPr lang="en-US" sz="2400" dirty="0" smtClean="0">
                <a:sym typeface="Wingdings" pitchFamily="2" charset="2"/>
              </a:rPr>
              <a:t> High importance of the formulation !!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412" name="Picture 3" descr="PAG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32575" y="825500"/>
            <a:ext cx="1681163" cy="1241425"/>
          </a:xfrm>
          <a:noFill/>
        </p:spPr>
      </p:pic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438150" y="511276"/>
            <a:ext cx="8229600" cy="60939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Field validation study: Valais test sections</a:t>
            </a:r>
            <a:br>
              <a:rPr lang="en-US" sz="2800" dirty="0" smtClean="0"/>
            </a:br>
            <a:r>
              <a:rPr lang="en-US" sz="1600" dirty="0" smtClean="0"/>
              <a:t>Pure binders and </a:t>
            </a:r>
            <a:r>
              <a:rPr lang="en-US" sz="1600" dirty="0" err="1" smtClean="0"/>
              <a:t>PmBs</a:t>
            </a:r>
            <a:endParaRPr lang="en-US" sz="2800" dirty="0" smtClean="0"/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79538"/>
            <a:ext cx="6414516" cy="4525962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Cracking index (</a:t>
            </a:r>
            <a:r>
              <a:rPr lang="en-US" sz="1800" dirty="0" smtClean="0">
                <a:solidFill>
                  <a:schemeClr val="accent2"/>
                </a:solidFill>
              </a:rPr>
              <a:t>High index = many cracks !)</a:t>
            </a:r>
            <a:endParaRPr lang="en-US" sz="12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049463" y="526732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1775968" y="5224272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V="1">
            <a:off x="5486400" y="1498600"/>
            <a:ext cx="9906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8" name="Freeform 9"/>
          <p:cNvSpPr>
            <a:spLocks/>
          </p:cNvSpPr>
          <p:nvPr/>
        </p:nvSpPr>
        <p:spPr bwMode="auto">
          <a:xfrm>
            <a:off x="1890268" y="2188972"/>
            <a:ext cx="4738688" cy="2847975"/>
          </a:xfrm>
          <a:custGeom>
            <a:avLst/>
            <a:gdLst>
              <a:gd name="T0" fmla="*/ 78 w 3096"/>
              <a:gd name="T1" fmla="*/ 1645 h 2007"/>
              <a:gd name="T2" fmla="*/ 0 w 3096"/>
              <a:gd name="T3" fmla="*/ 0 h 2007"/>
              <a:gd name="T4" fmla="*/ 3096 w 3096"/>
              <a:gd name="T5" fmla="*/ 255 h 2007"/>
              <a:gd name="T6" fmla="*/ 2992 w 3096"/>
              <a:gd name="T7" fmla="*/ 2007 h 2007"/>
              <a:gd name="T8" fmla="*/ 78 w 3096"/>
              <a:gd name="T9" fmla="*/ 1645 h 2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6"/>
              <a:gd name="T16" fmla="*/ 0 h 2007"/>
              <a:gd name="T17" fmla="*/ 3096 w 3096"/>
              <a:gd name="T18" fmla="*/ 2007 h 2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6" h="2007">
                <a:moveTo>
                  <a:pt x="78" y="1645"/>
                </a:moveTo>
                <a:lnTo>
                  <a:pt x="0" y="0"/>
                </a:lnTo>
                <a:lnTo>
                  <a:pt x="3096" y="255"/>
                </a:lnTo>
                <a:lnTo>
                  <a:pt x="2992" y="2007"/>
                </a:lnTo>
                <a:lnTo>
                  <a:pt x="78" y="164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9" name="Freeform 10"/>
          <p:cNvSpPr>
            <a:spLocks/>
          </p:cNvSpPr>
          <p:nvPr/>
        </p:nvSpPr>
        <p:spPr bwMode="auto">
          <a:xfrm>
            <a:off x="1661668" y="4508310"/>
            <a:ext cx="4808538" cy="895350"/>
          </a:xfrm>
          <a:custGeom>
            <a:avLst/>
            <a:gdLst>
              <a:gd name="T0" fmla="*/ 0 w 3141"/>
              <a:gd name="T1" fmla="*/ 235 h 631"/>
              <a:gd name="T2" fmla="*/ 227 w 3141"/>
              <a:gd name="T3" fmla="*/ 0 h 631"/>
              <a:gd name="T4" fmla="*/ 3141 w 3141"/>
              <a:gd name="T5" fmla="*/ 362 h 631"/>
              <a:gd name="T6" fmla="*/ 3057 w 3141"/>
              <a:gd name="T7" fmla="*/ 631 h 631"/>
              <a:gd name="T8" fmla="*/ 0 w 3141"/>
              <a:gd name="T9" fmla="*/ 235 h 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1"/>
              <a:gd name="T16" fmla="*/ 0 h 631"/>
              <a:gd name="T17" fmla="*/ 3141 w 3141"/>
              <a:gd name="T18" fmla="*/ 631 h 6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1" h="631">
                <a:moveTo>
                  <a:pt x="0" y="235"/>
                </a:moveTo>
                <a:lnTo>
                  <a:pt x="227" y="0"/>
                </a:lnTo>
                <a:lnTo>
                  <a:pt x="3141" y="362"/>
                </a:lnTo>
                <a:lnTo>
                  <a:pt x="3057" y="631"/>
                </a:lnTo>
                <a:lnTo>
                  <a:pt x="0" y="23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Freeform 11"/>
          <p:cNvSpPr>
            <a:spLocks/>
          </p:cNvSpPr>
          <p:nvPr/>
        </p:nvSpPr>
        <p:spPr bwMode="auto">
          <a:xfrm>
            <a:off x="1521968" y="2174685"/>
            <a:ext cx="487363" cy="2667000"/>
          </a:xfrm>
          <a:custGeom>
            <a:avLst/>
            <a:gdLst>
              <a:gd name="T0" fmla="*/ 91 w 318"/>
              <a:gd name="T1" fmla="*/ 1880 h 1880"/>
              <a:gd name="T2" fmla="*/ 0 w 318"/>
              <a:gd name="T3" fmla="*/ 161 h 1880"/>
              <a:gd name="T4" fmla="*/ 240 w 318"/>
              <a:gd name="T5" fmla="*/ 0 h 1880"/>
              <a:gd name="T6" fmla="*/ 318 w 318"/>
              <a:gd name="T7" fmla="*/ 1645 h 1880"/>
              <a:gd name="T8" fmla="*/ 91 w 318"/>
              <a:gd name="T9" fmla="*/ 1880 h 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880"/>
              <a:gd name="T17" fmla="*/ 318 w 318"/>
              <a:gd name="T18" fmla="*/ 1880 h 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880">
                <a:moveTo>
                  <a:pt x="91" y="1880"/>
                </a:moveTo>
                <a:lnTo>
                  <a:pt x="0" y="161"/>
                </a:lnTo>
                <a:lnTo>
                  <a:pt x="240" y="0"/>
                </a:lnTo>
                <a:lnTo>
                  <a:pt x="318" y="1645"/>
                </a:lnTo>
                <a:lnTo>
                  <a:pt x="91" y="188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1" name="Freeform 12"/>
          <p:cNvSpPr>
            <a:spLocks/>
          </p:cNvSpPr>
          <p:nvPr/>
        </p:nvSpPr>
        <p:spPr bwMode="auto">
          <a:xfrm>
            <a:off x="1661668" y="4508310"/>
            <a:ext cx="4808538" cy="514350"/>
          </a:xfrm>
          <a:custGeom>
            <a:avLst/>
            <a:gdLst>
              <a:gd name="T0" fmla="*/ 0 w 484"/>
              <a:gd name="T1" fmla="*/ 35 h 54"/>
              <a:gd name="T2" fmla="*/ 35 w 484"/>
              <a:gd name="T3" fmla="*/ 0 h 54"/>
              <a:gd name="T4" fmla="*/ 484 w 484"/>
              <a:gd name="T5" fmla="*/ 54 h 54"/>
              <a:gd name="T6" fmla="*/ 0 60000 65536"/>
              <a:gd name="T7" fmla="*/ 0 60000 65536"/>
              <a:gd name="T8" fmla="*/ 0 60000 65536"/>
              <a:gd name="T9" fmla="*/ 0 w 484"/>
              <a:gd name="T10" fmla="*/ 0 h 54"/>
              <a:gd name="T11" fmla="*/ 484 w 48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4" h="54">
                <a:moveTo>
                  <a:pt x="0" y="35"/>
                </a:moveTo>
                <a:lnTo>
                  <a:pt x="35" y="0"/>
                </a:lnTo>
                <a:lnTo>
                  <a:pt x="484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2" name="Freeform 13"/>
          <p:cNvSpPr>
            <a:spLocks/>
          </p:cNvSpPr>
          <p:nvPr/>
        </p:nvSpPr>
        <p:spPr bwMode="auto">
          <a:xfrm>
            <a:off x="1641031" y="4136835"/>
            <a:ext cx="4848225" cy="495300"/>
          </a:xfrm>
          <a:custGeom>
            <a:avLst/>
            <a:gdLst>
              <a:gd name="T0" fmla="*/ 0 w 488"/>
              <a:gd name="T1" fmla="*/ 33 h 52"/>
              <a:gd name="T2" fmla="*/ 35 w 488"/>
              <a:gd name="T3" fmla="*/ 0 h 52"/>
              <a:gd name="T4" fmla="*/ 488 w 488"/>
              <a:gd name="T5" fmla="*/ 52 h 52"/>
              <a:gd name="T6" fmla="*/ 0 60000 65536"/>
              <a:gd name="T7" fmla="*/ 0 60000 65536"/>
              <a:gd name="T8" fmla="*/ 0 60000 65536"/>
              <a:gd name="T9" fmla="*/ 0 w 488"/>
              <a:gd name="T10" fmla="*/ 0 h 52"/>
              <a:gd name="T11" fmla="*/ 488 w 488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52">
                <a:moveTo>
                  <a:pt x="0" y="33"/>
                </a:moveTo>
                <a:lnTo>
                  <a:pt x="35" y="0"/>
                </a:lnTo>
                <a:lnTo>
                  <a:pt x="488" y="5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3" name="Freeform 14"/>
          <p:cNvSpPr>
            <a:spLocks/>
          </p:cNvSpPr>
          <p:nvPr/>
        </p:nvSpPr>
        <p:spPr bwMode="auto">
          <a:xfrm>
            <a:off x="1621981" y="3765360"/>
            <a:ext cx="4895850" cy="466725"/>
          </a:xfrm>
          <a:custGeom>
            <a:avLst/>
            <a:gdLst>
              <a:gd name="T0" fmla="*/ 0 w 493"/>
              <a:gd name="T1" fmla="*/ 31 h 49"/>
              <a:gd name="T2" fmla="*/ 35 w 493"/>
              <a:gd name="T3" fmla="*/ 0 h 49"/>
              <a:gd name="T4" fmla="*/ 493 w 493"/>
              <a:gd name="T5" fmla="*/ 49 h 49"/>
              <a:gd name="T6" fmla="*/ 0 60000 65536"/>
              <a:gd name="T7" fmla="*/ 0 60000 65536"/>
              <a:gd name="T8" fmla="*/ 0 60000 65536"/>
              <a:gd name="T9" fmla="*/ 0 w 493"/>
              <a:gd name="T10" fmla="*/ 0 h 49"/>
              <a:gd name="T11" fmla="*/ 493 w 493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3" h="49">
                <a:moveTo>
                  <a:pt x="0" y="31"/>
                </a:moveTo>
                <a:lnTo>
                  <a:pt x="35" y="0"/>
                </a:lnTo>
                <a:lnTo>
                  <a:pt x="493" y="4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4" name="Freeform 15"/>
          <p:cNvSpPr>
            <a:spLocks/>
          </p:cNvSpPr>
          <p:nvPr/>
        </p:nvSpPr>
        <p:spPr bwMode="auto">
          <a:xfrm>
            <a:off x="1590231" y="3374835"/>
            <a:ext cx="4948237" cy="447675"/>
          </a:xfrm>
          <a:custGeom>
            <a:avLst/>
            <a:gdLst>
              <a:gd name="T0" fmla="*/ 0 w 498"/>
              <a:gd name="T1" fmla="*/ 30 h 47"/>
              <a:gd name="T2" fmla="*/ 36 w 498"/>
              <a:gd name="T3" fmla="*/ 0 h 47"/>
              <a:gd name="T4" fmla="*/ 498 w 498"/>
              <a:gd name="T5" fmla="*/ 47 h 47"/>
              <a:gd name="T6" fmla="*/ 0 60000 65536"/>
              <a:gd name="T7" fmla="*/ 0 60000 65536"/>
              <a:gd name="T8" fmla="*/ 0 60000 65536"/>
              <a:gd name="T9" fmla="*/ 0 w 498"/>
              <a:gd name="T10" fmla="*/ 0 h 47"/>
              <a:gd name="T11" fmla="*/ 498 w 498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47">
                <a:moveTo>
                  <a:pt x="0" y="30"/>
                </a:moveTo>
                <a:lnTo>
                  <a:pt x="36" y="0"/>
                </a:lnTo>
                <a:lnTo>
                  <a:pt x="498" y="4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5" name="Freeform 16"/>
          <p:cNvSpPr>
            <a:spLocks/>
          </p:cNvSpPr>
          <p:nvPr/>
        </p:nvSpPr>
        <p:spPr bwMode="auto">
          <a:xfrm>
            <a:off x="1571181" y="2984310"/>
            <a:ext cx="4997450" cy="419100"/>
          </a:xfrm>
          <a:custGeom>
            <a:avLst/>
            <a:gdLst>
              <a:gd name="T0" fmla="*/ 0 w 503"/>
              <a:gd name="T1" fmla="*/ 28 h 44"/>
              <a:gd name="T2" fmla="*/ 36 w 503"/>
              <a:gd name="T3" fmla="*/ 0 h 44"/>
              <a:gd name="T4" fmla="*/ 503 w 503"/>
              <a:gd name="T5" fmla="*/ 44 h 44"/>
              <a:gd name="T6" fmla="*/ 0 60000 65536"/>
              <a:gd name="T7" fmla="*/ 0 60000 65536"/>
              <a:gd name="T8" fmla="*/ 0 60000 65536"/>
              <a:gd name="T9" fmla="*/ 0 w 503"/>
              <a:gd name="T10" fmla="*/ 0 h 44"/>
              <a:gd name="T11" fmla="*/ 503 w 503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44">
                <a:moveTo>
                  <a:pt x="0" y="28"/>
                </a:moveTo>
                <a:lnTo>
                  <a:pt x="36" y="0"/>
                </a:lnTo>
                <a:lnTo>
                  <a:pt x="503" y="4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6" name="Freeform 17"/>
          <p:cNvSpPr>
            <a:spLocks/>
          </p:cNvSpPr>
          <p:nvPr/>
        </p:nvSpPr>
        <p:spPr bwMode="auto">
          <a:xfrm>
            <a:off x="1542606" y="2584260"/>
            <a:ext cx="5056187" cy="390525"/>
          </a:xfrm>
          <a:custGeom>
            <a:avLst/>
            <a:gdLst>
              <a:gd name="T0" fmla="*/ 0 w 509"/>
              <a:gd name="T1" fmla="*/ 26 h 41"/>
              <a:gd name="T2" fmla="*/ 37 w 509"/>
              <a:gd name="T3" fmla="*/ 0 h 41"/>
              <a:gd name="T4" fmla="*/ 509 w 509"/>
              <a:gd name="T5" fmla="*/ 41 h 41"/>
              <a:gd name="T6" fmla="*/ 0 60000 65536"/>
              <a:gd name="T7" fmla="*/ 0 60000 65536"/>
              <a:gd name="T8" fmla="*/ 0 60000 65536"/>
              <a:gd name="T9" fmla="*/ 0 w 509"/>
              <a:gd name="T10" fmla="*/ 0 h 41"/>
              <a:gd name="T11" fmla="*/ 509 w 509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41">
                <a:moveTo>
                  <a:pt x="0" y="26"/>
                </a:moveTo>
                <a:lnTo>
                  <a:pt x="37" y="0"/>
                </a:lnTo>
                <a:lnTo>
                  <a:pt x="509" y="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7" name="Freeform 18"/>
          <p:cNvSpPr>
            <a:spLocks/>
          </p:cNvSpPr>
          <p:nvPr/>
        </p:nvSpPr>
        <p:spPr bwMode="auto">
          <a:xfrm>
            <a:off x="1521968" y="2174685"/>
            <a:ext cx="5106988" cy="361950"/>
          </a:xfrm>
          <a:custGeom>
            <a:avLst/>
            <a:gdLst>
              <a:gd name="T0" fmla="*/ 0 w 514"/>
              <a:gd name="T1" fmla="*/ 24 h 38"/>
              <a:gd name="T2" fmla="*/ 37 w 514"/>
              <a:gd name="T3" fmla="*/ 0 h 38"/>
              <a:gd name="T4" fmla="*/ 514 w 514"/>
              <a:gd name="T5" fmla="*/ 38 h 38"/>
              <a:gd name="T6" fmla="*/ 0 60000 65536"/>
              <a:gd name="T7" fmla="*/ 0 60000 65536"/>
              <a:gd name="T8" fmla="*/ 0 60000 65536"/>
              <a:gd name="T9" fmla="*/ 0 w 514"/>
              <a:gd name="T10" fmla="*/ 0 h 38"/>
              <a:gd name="T11" fmla="*/ 514 w 514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38">
                <a:moveTo>
                  <a:pt x="0" y="24"/>
                </a:moveTo>
                <a:lnTo>
                  <a:pt x="37" y="0"/>
                </a:lnTo>
                <a:lnTo>
                  <a:pt x="514" y="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8" name="Freeform 19"/>
          <p:cNvSpPr>
            <a:spLocks/>
          </p:cNvSpPr>
          <p:nvPr/>
        </p:nvSpPr>
        <p:spPr bwMode="auto">
          <a:xfrm>
            <a:off x="1661668" y="4508310"/>
            <a:ext cx="4808538" cy="895350"/>
          </a:xfrm>
          <a:custGeom>
            <a:avLst/>
            <a:gdLst>
              <a:gd name="T0" fmla="*/ 3141 w 3141"/>
              <a:gd name="T1" fmla="*/ 362 h 631"/>
              <a:gd name="T2" fmla="*/ 3057 w 3141"/>
              <a:gd name="T3" fmla="*/ 631 h 631"/>
              <a:gd name="T4" fmla="*/ 0 w 3141"/>
              <a:gd name="T5" fmla="*/ 235 h 631"/>
              <a:gd name="T6" fmla="*/ 227 w 3141"/>
              <a:gd name="T7" fmla="*/ 0 h 631"/>
              <a:gd name="T8" fmla="*/ 3141 w 3141"/>
              <a:gd name="T9" fmla="*/ 362 h 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1"/>
              <a:gd name="T16" fmla="*/ 0 h 631"/>
              <a:gd name="T17" fmla="*/ 3141 w 3141"/>
              <a:gd name="T18" fmla="*/ 631 h 6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1" h="631">
                <a:moveTo>
                  <a:pt x="3141" y="362"/>
                </a:moveTo>
                <a:lnTo>
                  <a:pt x="3057" y="631"/>
                </a:lnTo>
                <a:lnTo>
                  <a:pt x="0" y="235"/>
                </a:lnTo>
                <a:lnTo>
                  <a:pt x="227" y="0"/>
                </a:lnTo>
                <a:lnTo>
                  <a:pt x="3141" y="36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9" name="Freeform 20"/>
          <p:cNvSpPr>
            <a:spLocks/>
          </p:cNvSpPr>
          <p:nvPr/>
        </p:nvSpPr>
        <p:spPr bwMode="auto">
          <a:xfrm>
            <a:off x="1521968" y="2174685"/>
            <a:ext cx="487363" cy="2667000"/>
          </a:xfrm>
          <a:custGeom>
            <a:avLst/>
            <a:gdLst>
              <a:gd name="T0" fmla="*/ 91 w 318"/>
              <a:gd name="T1" fmla="*/ 1880 h 1880"/>
              <a:gd name="T2" fmla="*/ 0 w 318"/>
              <a:gd name="T3" fmla="*/ 161 h 1880"/>
              <a:gd name="T4" fmla="*/ 240 w 318"/>
              <a:gd name="T5" fmla="*/ 0 h 1880"/>
              <a:gd name="T6" fmla="*/ 318 w 318"/>
              <a:gd name="T7" fmla="*/ 1645 h 1880"/>
              <a:gd name="T8" fmla="*/ 91 w 318"/>
              <a:gd name="T9" fmla="*/ 1880 h 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880"/>
              <a:gd name="T17" fmla="*/ 318 w 318"/>
              <a:gd name="T18" fmla="*/ 1880 h 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880">
                <a:moveTo>
                  <a:pt x="91" y="1880"/>
                </a:moveTo>
                <a:lnTo>
                  <a:pt x="0" y="161"/>
                </a:lnTo>
                <a:lnTo>
                  <a:pt x="240" y="0"/>
                </a:lnTo>
                <a:lnTo>
                  <a:pt x="318" y="1645"/>
                </a:lnTo>
                <a:lnTo>
                  <a:pt x="91" y="1880"/>
                </a:lnTo>
                <a:close/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0" name="Freeform 21"/>
          <p:cNvSpPr>
            <a:spLocks/>
          </p:cNvSpPr>
          <p:nvPr/>
        </p:nvSpPr>
        <p:spPr bwMode="auto">
          <a:xfrm>
            <a:off x="1890268" y="2174685"/>
            <a:ext cx="4738688" cy="2847975"/>
          </a:xfrm>
          <a:custGeom>
            <a:avLst/>
            <a:gdLst>
              <a:gd name="T0" fmla="*/ 78 w 3096"/>
              <a:gd name="T1" fmla="*/ 1645 h 2007"/>
              <a:gd name="T2" fmla="*/ 0 w 3096"/>
              <a:gd name="T3" fmla="*/ 0 h 2007"/>
              <a:gd name="T4" fmla="*/ 3096 w 3096"/>
              <a:gd name="T5" fmla="*/ 255 h 2007"/>
              <a:gd name="T6" fmla="*/ 2992 w 3096"/>
              <a:gd name="T7" fmla="*/ 2007 h 2007"/>
              <a:gd name="T8" fmla="*/ 78 w 3096"/>
              <a:gd name="T9" fmla="*/ 1645 h 2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6"/>
              <a:gd name="T16" fmla="*/ 0 h 2007"/>
              <a:gd name="T17" fmla="*/ 3096 w 3096"/>
              <a:gd name="T18" fmla="*/ 2007 h 2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6" h="2007">
                <a:moveTo>
                  <a:pt x="78" y="1645"/>
                </a:moveTo>
                <a:lnTo>
                  <a:pt x="0" y="0"/>
                </a:lnTo>
                <a:lnTo>
                  <a:pt x="3096" y="255"/>
                </a:lnTo>
                <a:lnTo>
                  <a:pt x="2992" y="2007"/>
                </a:lnTo>
                <a:lnTo>
                  <a:pt x="78" y="1645"/>
                </a:lnTo>
                <a:close/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1" name="Line 22"/>
          <p:cNvSpPr>
            <a:spLocks noChangeShapeType="1"/>
          </p:cNvSpPr>
          <p:nvPr/>
        </p:nvSpPr>
        <p:spPr bwMode="auto">
          <a:xfrm>
            <a:off x="1661668" y="4841685"/>
            <a:ext cx="4679950" cy="561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2" name="Line 23"/>
          <p:cNvSpPr>
            <a:spLocks noChangeShapeType="1"/>
          </p:cNvSpPr>
          <p:nvPr/>
        </p:nvSpPr>
        <p:spPr bwMode="auto">
          <a:xfrm>
            <a:off x="1661668" y="4841685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3" name="Line 24"/>
          <p:cNvSpPr>
            <a:spLocks noChangeShapeType="1"/>
          </p:cNvSpPr>
          <p:nvPr/>
        </p:nvSpPr>
        <p:spPr bwMode="auto">
          <a:xfrm>
            <a:off x="1937893" y="4870260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4" name="Line 25"/>
          <p:cNvSpPr>
            <a:spLocks noChangeShapeType="1"/>
          </p:cNvSpPr>
          <p:nvPr/>
        </p:nvSpPr>
        <p:spPr bwMode="auto">
          <a:xfrm>
            <a:off x="2207768" y="4908360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5" name="Line 26"/>
          <p:cNvSpPr>
            <a:spLocks noChangeShapeType="1"/>
          </p:cNvSpPr>
          <p:nvPr/>
        </p:nvSpPr>
        <p:spPr bwMode="auto">
          <a:xfrm>
            <a:off x="2485581" y="4936935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6" name="Line 27"/>
          <p:cNvSpPr>
            <a:spLocks noChangeShapeType="1"/>
          </p:cNvSpPr>
          <p:nvPr/>
        </p:nvSpPr>
        <p:spPr bwMode="auto">
          <a:xfrm>
            <a:off x="2763393" y="4975035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7" name="Line 28"/>
          <p:cNvSpPr>
            <a:spLocks noChangeShapeType="1"/>
          </p:cNvSpPr>
          <p:nvPr/>
        </p:nvSpPr>
        <p:spPr bwMode="auto">
          <a:xfrm>
            <a:off x="3050731" y="5003610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8" name="Line 29"/>
          <p:cNvSpPr>
            <a:spLocks noChangeShapeType="1"/>
          </p:cNvSpPr>
          <p:nvPr/>
        </p:nvSpPr>
        <p:spPr bwMode="auto">
          <a:xfrm>
            <a:off x="3330131" y="5041710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9" name="Line 30"/>
          <p:cNvSpPr>
            <a:spLocks noChangeShapeType="1"/>
          </p:cNvSpPr>
          <p:nvPr/>
        </p:nvSpPr>
        <p:spPr bwMode="auto">
          <a:xfrm>
            <a:off x="3617468" y="5079810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0" name="Line 31"/>
          <p:cNvSpPr>
            <a:spLocks noChangeShapeType="1"/>
          </p:cNvSpPr>
          <p:nvPr/>
        </p:nvSpPr>
        <p:spPr bwMode="auto">
          <a:xfrm>
            <a:off x="3906393" y="5108385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1" name="Line 32"/>
          <p:cNvSpPr>
            <a:spLocks noChangeShapeType="1"/>
          </p:cNvSpPr>
          <p:nvPr/>
        </p:nvSpPr>
        <p:spPr bwMode="auto">
          <a:xfrm>
            <a:off x="4203256" y="5146485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2" name="Line 33"/>
          <p:cNvSpPr>
            <a:spLocks noChangeShapeType="1"/>
          </p:cNvSpPr>
          <p:nvPr/>
        </p:nvSpPr>
        <p:spPr bwMode="auto">
          <a:xfrm>
            <a:off x="4501706" y="5184585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3" name="Line 34"/>
          <p:cNvSpPr>
            <a:spLocks noChangeShapeType="1"/>
          </p:cNvSpPr>
          <p:nvPr/>
        </p:nvSpPr>
        <p:spPr bwMode="auto">
          <a:xfrm>
            <a:off x="4801743" y="5222685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4" name="Line 35"/>
          <p:cNvSpPr>
            <a:spLocks noChangeShapeType="1"/>
          </p:cNvSpPr>
          <p:nvPr/>
        </p:nvSpPr>
        <p:spPr bwMode="auto">
          <a:xfrm>
            <a:off x="5098606" y="5251260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5" name="Line 36"/>
          <p:cNvSpPr>
            <a:spLocks noChangeShapeType="1"/>
          </p:cNvSpPr>
          <p:nvPr/>
        </p:nvSpPr>
        <p:spPr bwMode="auto">
          <a:xfrm>
            <a:off x="5404993" y="5289360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6" name="Line 37"/>
          <p:cNvSpPr>
            <a:spLocks noChangeShapeType="1"/>
          </p:cNvSpPr>
          <p:nvPr/>
        </p:nvSpPr>
        <p:spPr bwMode="auto">
          <a:xfrm>
            <a:off x="5714556" y="5327460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7" name="Line 38"/>
          <p:cNvSpPr>
            <a:spLocks noChangeShapeType="1"/>
          </p:cNvSpPr>
          <p:nvPr/>
        </p:nvSpPr>
        <p:spPr bwMode="auto">
          <a:xfrm>
            <a:off x="6022531" y="5365560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8" name="Line 39"/>
          <p:cNvSpPr>
            <a:spLocks noChangeShapeType="1"/>
          </p:cNvSpPr>
          <p:nvPr/>
        </p:nvSpPr>
        <p:spPr bwMode="auto">
          <a:xfrm>
            <a:off x="6341618" y="5403660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49" name="Rectangle 40"/>
          <p:cNvSpPr>
            <a:spLocks noChangeArrowheads="1"/>
          </p:cNvSpPr>
          <p:nvPr/>
        </p:nvSpPr>
        <p:spPr bwMode="auto">
          <a:xfrm rot="-4500000">
            <a:off x="1604518" y="5198873"/>
            <a:ext cx="365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0" name="Rectangle 41"/>
          <p:cNvSpPr>
            <a:spLocks noChangeArrowheads="1"/>
          </p:cNvSpPr>
          <p:nvPr/>
        </p:nvSpPr>
        <p:spPr bwMode="auto">
          <a:xfrm rot="-4500000">
            <a:off x="1995837" y="4904391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3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1" name="Rectangle 42"/>
          <p:cNvSpPr>
            <a:spLocks noChangeArrowheads="1"/>
          </p:cNvSpPr>
          <p:nvPr/>
        </p:nvSpPr>
        <p:spPr bwMode="auto">
          <a:xfrm rot="-4500000">
            <a:off x="2264124" y="4932966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6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2" name="Rectangle 43"/>
          <p:cNvSpPr>
            <a:spLocks noChangeArrowheads="1"/>
          </p:cNvSpPr>
          <p:nvPr/>
        </p:nvSpPr>
        <p:spPr bwMode="auto">
          <a:xfrm rot="-4500000">
            <a:off x="2541937" y="4971066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7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3" name="Rectangle 44"/>
          <p:cNvSpPr>
            <a:spLocks noChangeArrowheads="1"/>
          </p:cNvSpPr>
          <p:nvPr/>
        </p:nvSpPr>
        <p:spPr bwMode="auto">
          <a:xfrm rot="-4500000">
            <a:off x="2764187" y="5040916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15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4" name="Rectangle 45"/>
          <p:cNvSpPr>
            <a:spLocks noChangeArrowheads="1"/>
          </p:cNvSpPr>
          <p:nvPr/>
        </p:nvSpPr>
        <p:spPr bwMode="auto">
          <a:xfrm rot="-4500000">
            <a:off x="3108674" y="5037741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5" name="Rectangle 46"/>
          <p:cNvSpPr>
            <a:spLocks noChangeArrowheads="1"/>
          </p:cNvSpPr>
          <p:nvPr/>
        </p:nvSpPr>
        <p:spPr bwMode="auto">
          <a:xfrm rot="-4500000">
            <a:off x="3396805" y="5076635"/>
            <a:ext cx="92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5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6" name="Rectangle 47"/>
          <p:cNvSpPr>
            <a:spLocks noChangeArrowheads="1"/>
          </p:cNvSpPr>
          <p:nvPr/>
        </p:nvSpPr>
        <p:spPr bwMode="auto">
          <a:xfrm rot="-4500000">
            <a:off x="3627787" y="5145691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14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7" name="Rectangle 48"/>
          <p:cNvSpPr>
            <a:spLocks noChangeArrowheads="1"/>
          </p:cNvSpPr>
          <p:nvPr/>
        </p:nvSpPr>
        <p:spPr bwMode="auto">
          <a:xfrm rot="-4500000">
            <a:off x="3916712" y="5183791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16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8" name="Rectangle 49"/>
          <p:cNvSpPr>
            <a:spLocks noChangeArrowheads="1"/>
          </p:cNvSpPr>
          <p:nvPr/>
        </p:nvSpPr>
        <p:spPr bwMode="auto">
          <a:xfrm rot="-4500000">
            <a:off x="4213575" y="5221891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13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9" name="Rectangle 50"/>
          <p:cNvSpPr>
            <a:spLocks noChangeArrowheads="1"/>
          </p:cNvSpPr>
          <p:nvPr/>
        </p:nvSpPr>
        <p:spPr bwMode="auto">
          <a:xfrm rot="-4500000">
            <a:off x="4569968" y="5219510"/>
            <a:ext cx="92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4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60" name="Rectangle 51"/>
          <p:cNvSpPr>
            <a:spLocks noChangeArrowheads="1"/>
          </p:cNvSpPr>
          <p:nvPr/>
        </p:nvSpPr>
        <p:spPr bwMode="auto">
          <a:xfrm rot="-4500000">
            <a:off x="4867624" y="5258404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61" name="Rectangle 52"/>
          <p:cNvSpPr>
            <a:spLocks noChangeArrowheads="1"/>
          </p:cNvSpPr>
          <p:nvPr/>
        </p:nvSpPr>
        <p:spPr bwMode="auto">
          <a:xfrm rot="-4500000">
            <a:off x="5108131" y="5329047"/>
            <a:ext cx="1841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10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62" name="Rectangle 53"/>
          <p:cNvSpPr>
            <a:spLocks noChangeArrowheads="1"/>
          </p:cNvSpPr>
          <p:nvPr/>
        </p:nvSpPr>
        <p:spPr bwMode="auto">
          <a:xfrm rot="-4500000">
            <a:off x="5416900" y="5364766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12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63" name="Rectangle 54"/>
          <p:cNvSpPr>
            <a:spLocks noChangeArrowheads="1"/>
          </p:cNvSpPr>
          <p:nvPr/>
        </p:nvSpPr>
        <p:spPr bwMode="auto">
          <a:xfrm rot="-4500000">
            <a:off x="5780437" y="5361591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8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64" name="Rectangle 55"/>
          <p:cNvSpPr>
            <a:spLocks noChangeArrowheads="1"/>
          </p:cNvSpPr>
          <p:nvPr/>
        </p:nvSpPr>
        <p:spPr bwMode="auto">
          <a:xfrm rot="-4500000">
            <a:off x="6097937" y="5399691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chemeClr val="tx1"/>
                </a:solidFill>
                <a:cs typeface="Times New Roman" pitchFamily="18" charset="0"/>
              </a:rPr>
              <a:t>9</a:t>
            </a:r>
            <a:endParaRPr lang="fr-FR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65" name="Freeform 56"/>
          <p:cNvSpPr>
            <a:spLocks/>
          </p:cNvSpPr>
          <p:nvPr/>
        </p:nvSpPr>
        <p:spPr bwMode="auto">
          <a:xfrm>
            <a:off x="6341618" y="5022660"/>
            <a:ext cx="128588" cy="381000"/>
          </a:xfrm>
          <a:custGeom>
            <a:avLst/>
            <a:gdLst>
              <a:gd name="T0" fmla="*/ 13 w 13"/>
              <a:gd name="T1" fmla="*/ 0 h 40"/>
              <a:gd name="T2" fmla="*/ 0 w 13"/>
              <a:gd name="T3" fmla="*/ 40 h 40"/>
              <a:gd name="T4" fmla="*/ 5 w 13"/>
              <a:gd name="T5" fmla="*/ 40 h 40"/>
              <a:gd name="T6" fmla="*/ 0 60000 65536"/>
              <a:gd name="T7" fmla="*/ 0 60000 65536"/>
              <a:gd name="T8" fmla="*/ 0 60000 65536"/>
              <a:gd name="T9" fmla="*/ 0 w 13"/>
              <a:gd name="T10" fmla="*/ 0 h 40"/>
              <a:gd name="T11" fmla="*/ 13 w 13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40">
                <a:moveTo>
                  <a:pt x="13" y="0"/>
                </a:moveTo>
                <a:lnTo>
                  <a:pt x="0" y="40"/>
                </a:lnTo>
                <a:lnTo>
                  <a:pt x="5" y="4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66" name="Line 57"/>
          <p:cNvSpPr>
            <a:spLocks noChangeShapeType="1"/>
          </p:cNvSpPr>
          <p:nvPr/>
        </p:nvSpPr>
        <p:spPr bwMode="auto">
          <a:xfrm>
            <a:off x="6381306" y="5270310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67" name="Line 58"/>
          <p:cNvSpPr>
            <a:spLocks noChangeShapeType="1"/>
          </p:cNvSpPr>
          <p:nvPr/>
        </p:nvSpPr>
        <p:spPr bwMode="auto">
          <a:xfrm>
            <a:off x="6428931" y="5146485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68" name="Line 59"/>
          <p:cNvSpPr>
            <a:spLocks noChangeShapeType="1"/>
          </p:cNvSpPr>
          <p:nvPr/>
        </p:nvSpPr>
        <p:spPr bwMode="auto">
          <a:xfrm>
            <a:off x="6470206" y="5022660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69" name="Rectangle 60"/>
          <p:cNvSpPr>
            <a:spLocks noChangeArrowheads="1"/>
          </p:cNvSpPr>
          <p:nvPr/>
        </p:nvSpPr>
        <p:spPr bwMode="auto">
          <a:xfrm rot="1800000">
            <a:off x="6578156" y="539096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70" name="Rectangle 61"/>
          <p:cNvSpPr>
            <a:spLocks noChangeArrowheads="1"/>
          </p:cNvSpPr>
          <p:nvPr/>
        </p:nvSpPr>
        <p:spPr bwMode="auto">
          <a:xfrm rot="1800000">
            <a:off x="6695631" y="515918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71" name="Freeform 62"/>
          <p:cNvSpPr>
            <a:spLocks/>
          </p:cNvSpPr>
          <p:nvPr/>
        </p:nvSpPr>
        <p:spPr bwMode="auto">
          <a:xfrm>
            <a:off x="2009331" y="4546410"/>
            <a:ext cx="147637" cy="57150"/>
          </a:xfrm>
          <a:custGeom>
            <a:avLst/>
            <a:gdLst>
              <a:gd name="T0" fmla="*/ 71 w 97"/>
              <a:gd name="T1" fmla="*/ 40 h 40"/>
              <a:gd name="T2" fmla="*/ 97 w 97"/>
              <a:gd name="T3" fmla="*/ 13 h 40"/>
              <a:gd name="T4" fmla="*/ 26 w 97"/>
              <a:gd name="T5" fmla="*/ 0 h 40"/>
              <a:gd name="T6" fmla="*/ 0 w 97"/>
              <a:gd name="T7" fmla="*/ 33 h 40"/>
              <a:gd name="T8" fmla="*/ 71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1" y="40"/>
                </a:moveTo>
                <a:lnTo>
                  <a:pt x="97" y="13"/>
                </a:lnTo>
                <a:lnTo>
                  <a:pt x="26" y="0"/>
                </a:lnTo>
                <a:lnTo>
                  <a:pt x="0" y="33"/>
                </a:lnTo>
                <a:lnTo>
                  <a:pt x="71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2" name="Freeform 63"/>
          <p:cNvSpPr>
            <a:spLocks/>
          </p:cNvSpPr>
          <p:nvPr/>
        </p:nvSpPr>
        <p:spPr bwMode="auto">
          <a:xfrm>
            <a:off x="2376043" y="4498785"/>
            <a:ext cx="39688" cy="133350"/>
          </a:xfrm>
          <a:custGeom>
            <a:avLst/>
            <a:gdLst>
              <a:gd name="T0" fmla="*/ 0 w 26"/>
              <a:gd name="T1" fmla="*/ 94 h 94"/>
              <a:gd name="T2" fmla="*/ 0 w 26"/>
              <a:gd name="T3" fmla="*/ 34 h 94"/>
              <a:gd name="T4" fmla="*/ 26 w 26"/>
              <a:gd name="T5" fmla="*/ 0 h 94"/>
              <a:gd name="T6" fmla="*/ 26 w 26"/>
              <a:gd name="T7" fmla="*/ 67 h 94"/>
              <a:gd name="T8" fmla="*/ 0 w 26"/>
              <a:gd name="T9" fmla="*/ 94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94"/>
              <a:gd name="T17" fmla="*/ 26 w 2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94">
                <a:moveTo>
                  <a:pt x="0" y="94"/>
                </a:moveTo>
                <a:lnTo>
                  <a:pt x="0" y="34"/>
                </a:lnTo>
                <a:lnTo>
                  <a:pt x="26" y="0"/>
                </a:lnTo>
                <a:lnTo>
                  <a:pt x="26" y="67"/>
                </a:lnTo>
                <a:lnTo>
                  <a:pt x="0" y="94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3" name="Freeform 64"/>
          <p:cNvSpPr>
            <a:spLocks/>
          </p:cNvSpPr>
          <p:nvPr/>
        </p:nvSpPr>
        <p:spPr bwMode="auto">
          <a:xfrm>
            <a:off x="2268093" y="4527360"/>
            <a:ext cx="107950" cy="104775"/>
          </a:xfrm>
          <a:custGeom>
            <a:avLst/>
            <a:gdLst>
              <a:gd name="T0" fmla="*/ 0 w 71"/>
              <a:gd name="T1" fmla="*/ 67 h 74"/>
              <a:gd name="T2" fmla="*/ 0 w 71"/>
              <a:gd name="T3" fmla="*/ 0 h 74"/>
              <a:gd name="T4" fmla="*/ 71 w 71"/>
              <a:gd name="T5" fmla="*/ 14 h 74"/>
              <a:gd name="T6" fmla="*/ 71 w 71"/>
              <a:gd name="T7" fmla="*/ 74 h 74"/>
              <a:gd name="T8" fmla="*/ 0 w 71"/>
              <a:gd name="T9" fmla="*/ 6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4"/>
              <a:gd name="T17" fmla="*/ 71 w 7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4">
                <a:moveTo>
                  <a:pt x="0" y="67"/>
                </a:moveTo>
                <a:lnTo>
                  <a:pt x="0" y="0"/>
                </a:lnTo>
                <a:lnTo>
                  <a:pt x="71" y="14"/>
                </a:lnTo>
                <a:lnTo>
                  <a:pt x="71" y="74"/>
                </a:lnTo>
                <a:lnTo>
                  <a:pt x="0" y="67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4" name="Freeform 65"/>
          <p:cNvSpPr>
            <a:spLocks/>
          </p:cNvSpPr>
          <p:nvPr/>
        </p:nvSpPr>
        <p:spPr bwMode="auto">
          <a:xfrm>
            <a:off x="2268093" y="4489260"/>
            <a:ext cx="147638" cy="57150"/>
          </a:xfrm>
          <a:custGeom>
            <a:avLst/>
            <a:gdLst>
              <a:gd name="T0" fmla="*/ 71 w 97"/>
              <a:gd name="T1" fmla="*/ 41 h 41"/>
              <a:gd name="T2" fmla="*/ 97 w 97"/>
              <a:gd name="T3" fmla="*/ 7 h 41"/>
              <a:gd name="T4" fmla="*/ 26 w 97"/>
              <a:gd name="T5" fmla="*/ 0 h 41"/>
              <a:gd name="T6" fmla="*/ 0 w 97"/>
              <a:gd name="T7" fmla="*/ 27 h 41"/>
              <a:gd name="T8" fmla="*/ 71 w 97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1"/>
              <a:gd name="T17" fmla="*/ 97 w 97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1">
                <a:moveTo>
                  <a:pt x="71" y="41"/>
                </a:moveTo>
                <a:lnTo>
                  <a:pt x="97" y="7"/>
                </a:lnTo>
                <a:lnTo>
                  <a:pt x="26" y="0"/>
                </a:lnTo>
                <a:lnTo>
                  <a:pt x="0" y="27"/>
                </a:lnTo>
                <a:lnTo>
                  <a:pt x="71" y="41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5" name="Freeform 66"/>
          <p:cNvSpPr>
            <a:spLocks/>
          </p:cNvSpPr>
          <p:nvPr/>
        </p:nvSpPr>
        <p:spPr bwMode="auto">
          <a:xfrm>
            <a:off x="2644331" y="4527360"/>
            <a:ext cx="39687" cy="142875"/>
          </a:xfrm>
          <a:custGeom>
            <a:avLst/>
            <a:gdLst>
              <a:gd name="T0" fmla="*/ 0 w 26"/>
              <a:gd name="T1" fmla="*/ 101 h 101"/>
              <a:gd name="T2" fmla="*/ 0 w 26"/>
              <a:gd name="T3" fmla="*/ 34 h 101"/>
              <a:gd name="T4" fmla="*/ 26 w 26"/>
              <a:gd name="T5" fmla="*/ 0 h 101"/>
              <a:gd name="T6" fmla="*/ 26 w 26"/>
              <a:gd name="T7" fmla="*/ 67 h 101"/>
              <a:gd name="T8" fmla="*/ 0 w 26"/>
              <a:gd name="T9" fmla="*/ 101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1"/>
              <a:gd name="T17" fmla="*/ 26 w 26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1">
                <a:moveTo>
                  <a:pt x="0" y="101"/>
                </a:moveTo>
                <a:lnTo>
                  <a:pt x="0" y="34"/>
                </a:lnTo>
                <a:lnTo>
                  <a:pt x="26" y="0"/>
                </a:lnTo>
                <a:lnTo>
                  <a:pt x="26" y="67"/>
                </a:lnTo>
                <a:lnTo>
                  <a:pt x="0" y="101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6" name="Freeform 67"/>
          <p:cNvSpPr>
            <a:spLocks/>
          </p:cNvSpPr>
          <p:nvPr/>
        </p:nvSpPr>
        <p:spPr bwMode="auto">
          <a:xfrm>
            <a:off x="2534793" y="4565460"/>
            <a:ext cx="109538" cy="104775"/>
          </a:xfrm>
          <a:custGeom>
            <a:avLst/>
            <a:gdLst>
              <a:gd name="T0" fmla="*/ 0 w 71"/>
              <a:gd name="T1" fmla="*/ 60 h 74"/>
              <a:gd name="T2" fmla="*/ 0 w 71"/>
              <a:gd name="T3" fmla="*/ 0 h 74"/>
              <a:gd name="T4" fmla="*/ 71 w 71"/>
              <a:gd name="T5" fmla="*/ 7 h 74"/>
              <a:gd name="T6" fmla="*/ 71 w 71"/>
              <a:gd name="T7" fmla="*/ 74 h 74"/>
              <a:gd name="T8" fmla="*/ 0 w 71"/>
              <a:gd name="T9" fmla="*/ 6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4"/>
              <a:gd name="T17" fmla="*/ 71 w 7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4">
                <a:moveTo>
                  <a:pt x="0" y="60"/>
                </a:moveTo>
                <a:lnTo>
                  <a:pt x="0" y="0"/>
                </a:lnTo>
                <a:lnTo>
                  <a:pt x="71" y="7"/>
                </a:lnTo>
                <a:lnTo>
                  <a:pt x="71" y="74"/>
                </a:lnTo>
                <a:lnTo>
                  <a:pt x="0" y="6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7" name="Freeform 68"/>
          <p:cNvSpPr>
            <a:spLocks/>
          </p:cNvSpPr>
          <p:nvPr/>
        </p:nvSpPr>
        <p:spPr bwMode="auto">
          <a:xfrm>
            <a:off x="2534793" y="4517835"/>
            <a:ext cx="149225" cy="57150"/>
          </a:xfrm>
          <a:custGeom>
            <a:avLst/>
            <a:gdLst>
              <a:gd name="T0" fmla="*/ 71 w 97"/>
              <a:gd name="T1" fmla="*/ 41 h 41"/>
              <a:gd name="T2" fmla="*/ 97 w 97"/>
              <a:gd name="T3" fmla="*/ 7 h 41"/>
              <a:gd name="T4" fmla="*/ 26 w 97"/>
              <a:gd name="T5" fmla="*/ 0 h 41"/>
              <a:gd name="T6" fmla="*/ 0 w 97"/>
              <a:gd name="T7" fmla="*/ 34 h 41"/>
              <a:gd name="T8" fmla="*/ 71 w 97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1"/>
              <a:gd name="T17" fmla="*/ 97 w 97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1">
                <a:moveTo>
                  <a:pt x="71" y="41"/>
                </a:moveTo>
                <a:lnTo>
                  <a:pt x="97" y="7"/>
                </a:lnTo>
                <a:lnTo>
                  <a:pt x="26" y="0"/>
                </a:lnTo>
                <a:lnTo>
                  <a:pt x="0" y="34"/>
                </a:lnTo>
                <a:lnTo>
                  <a:pt x="71" y="41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8" name="Freeform 69"/>
          <p:cNvSpPr>
            <a:spLocks/>
          </p:cNvSpPr>
          <p:nvPr/>
        </p:nvSpPr>
        <p:spPr bwMode="auto">
          <a:xfrm>
            <a:off x="2914206" y="4565460"/>
            <a:ext cx="38100" cy="133350"/>
          </a:xfrm>
          <a:custGeom>
            <a:avLst/>
            <a:gdLst>
              <a:gd name="T0" fmla="*/ 0 w 25"/>
              <a:gd name="T1" fmla="*/ 94 h 94"/>
              <a:gd name="T2" fmla="*/ 0 w 25"/>
              <a:gd name="T3" fmla="*/ 27 h 94"/>
              <a:gd name="T4" fmla="*/ 25 w 25"/>
              <a:gd name="T5" fmla="*/ 0 h 94"/>
              <a:gd name="T6" fmla="*/ 25 w 25"/>
              <a:gd name="T7" fmla="*/ 60 h 94"/>
              <a:gd name="T8" fmla="*/ 0 w 25"/>
              <a:gd name="T9" fmla="*/ 94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94"/>
              <a:gd name="T17" fmla="*/ 25 w 25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94">
                <a:moveTo>
                  <a:pt x="0" y="94"/>
                </a:moveTo>
                <a:lnTo>
                  <a:pt x="0" y="27"/>
                </a:lnTo>
                <a:lnTo>
                  <a:pt x="25" y="0"/>
                </a:lnTo>
                <a:lnTo>
                  <a:pt x="25" y="60"/>
                </a:lnTo>
                <a:lnTo>
                  <a:pt x="0" y="94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79" name="Freeform 70"/>
          <p:cNvSpPr>
            <a:spLocks/>
          </p:cNvSpPr>
          <p:nvPr/>
        </p:nvSpPr>
        <p:spPr bwMode="auto">
          <a:xfrm>
            <a:off x="2803081" y="4594035"/>
            <a:ext cx="111125" cy="104775"/>
          </a:xfrm>
          <a:custGeom>
            <a:avLst/>
            <a:gdLst>
              <a:gd name="T0" fmla="*/ 0 w 72"/>
              <a:gd name="T1" fmla="*/ 67 h 74"/>
              <a:gd name="T2" fmla="*/ 0 w 72"/>
              <a:gd name="T3" fmla="*/ 0 h 74"/>
              <a:gd name="T4" fmla="*/ 72 w 72"/>
              <a:gd name="T5" fmla="*/ 7 h 74"/>
              <a:gd name="T6" fmla="*/ 72 w 72"/>
              <a:gd name="T7" fmla="*/ 74 h 74"/>
              <a:gd name="T8" fmla="*/ 0 w 72"/>
              <a:gd name="T9" fmla="*/ 6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4"/>
              <a:gd name="T17" fmla="*/ 72 w 72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4">
                <a:moveTo>
                  <a:pt x="0" y="67"/>
                </a:moveTo>
                <a:lnTo>
                  <a:pt x="0" y="0"/>
                </a:lnTo>
                <a:lnTo>
                  <a:pt x="72" y="7"/>
                </a:lnTo>
                <a:lnTo>
                  <a:pt x="72" y="74"/>
                </a:lnTo>
                <a:lnTo>
                  <a:pt x="0" y="67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0" name="Freeform 71"/>
          <p:cNvSpPr>
            <a:spLocks/>
          </p:cNvSpPr>
          <p:nvPr/>
        </p:nvSpPr>
        <p:spPr bwMode="auto">
          <a:xfrm>
            <a:off x="2803081" y="4546410"/>
            <a:ext cx="149225" cy="57150"/>
          </a:xfrm>
          <a:custGeom>
            <a:avLst/>
            <a:gdLst>
              <a:gd name="T0" fmla="*/ 72 w 97"/>
              <a:gd name="T1" fmla="*/ 40 h 40"/>
              <a:gd name="T2" fmla="*/ 97 w 97"/>
              <a:gd name="T3" fmla="*/ 13 h 40"/>
              <a:gd name="T4" fmla="*/ 26 w 97"/>
              <a:gd name="T5" fmla="*/ 0 h 40"/>
              <a:gd name="T6" fmla="*/ 0 w 97"/>
              <a:gd name="T7" fmla="*/ 33 h 40"/>
              <a:gd name="T8" fmla="*/ 72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2" y="40"/>
                </a:moveTo>
                <a:lnTo>
                  <a:pt x="97" y="13"/>
                </a:lnTo>
                <a:lnTo>
                  <a:pt x="26" y="0"/>
                </a:lnTo>
                <a:lnTo>
                  <a:pt x="0" y="33"/>
                </a:lnTo>
                <a:lnTo>
                  <a:pt x="72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1" name="Freeform 72"/>
          <p:cNvSpPr>
            <a:spLocks/>
          </p:cNvSpPr>
          <p:nvPr/>
        </p:nvSpPr>
        <p:spPr bwMode="auto">
          <a:xfrm>
            <a:off x="3180906" y="4594035"/>
            <a:ext cx="39687" cy="133350"/>
          </a:xfrm>
          <a:custGeom>
            <a:avLst/>
            <a:gdLst>
              <a:gd name="T0" fmla="*/ 0 w 26"/>
              <a:gd name="T1" fmla="*/ 94 h 94"/>
              <a:gd name="T2" fmla="*/ 0 w 26"/>
              <a:gd name="T3" fmla="*/ 27 h 94"/>
              <a:gd name="T4" fmla="*/ 26 w 26"/>
              <a:gd name="T5" fmla="*/ 0 h 94"/>
              <a:gd name="T6" fmla="*/ 26 w 26"/>
              <a:gd name="T7" fmla="*/ 67 h 94"/>
              <a:gd name="T8" fmla="*/ 0 w 26"/>
              <a:gd name="T9" fmla="*/ 94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94"/>
              <a:gd name="T17" fmla="*/ 26 w 2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94">
                <a:moveTo>
                  <a:pt x="0" y="94"/>
                </a:moveTo>
                <a:lnTo>
                  <a:pt x="0" y="27"/>
                </a:lnTo>
                <a:lnTo>
                  <a:pt x="26" y="0"/>
                </a:lnTo>
                <a:lnTo>
                  <a:pt x="26" y="67"/>
                </a:lnTo>
                <a:lnTo>
                  <a:pt x="0" y="94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2" name="Freeform 73"/>
          <p:cNvSpPr>
            <a:spLocks/>
          </p:cNvSpPr>
          <p:nvPr/>
        </p:nvSpPr>
        <p:spPr bwMode="auto">
          <a:xfrm>
            <a:off x="3071368" y="4622610"/>
            <a:ext cx="109538" cy="104775"/>
          </a:xfrm>
          <a:custGeom>
            <a:avLst/>
            <a:gdLst>
              <a:gd name="T0" fmla="*/ 0 w 72"/>
              <a:gd name="T1" fmla="*/ 67 h 74"/>
              <a:gd name="T2" fmla="*/ 0 w 72"/>
              <a:gd name="T3" fmla="*/ 0 h 74"/>
              <a:gd name="T4" fmla="*/ 72 w 72"/>
              <a:gd name="T5" fmla="*/ 7 h 74"/>
              <a:gd name="T6" fmla="*/ 72 w 72"/>
              <a:gd name="T7" fmla="*/ 74 h 74"/>
              <a:gd name="T8" fmla="*/ 0 w 72"/>
              <a:gd name="T9" fmla="*/ 6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4"/>
              <a:gd name="T17" fmla="*/ 72 w 72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4">
                <a:moveTo>
                  <a:pt x="0" y="67"/>
                </a:moveTo>
                <a:lnTo>
                  <a:pt x="0" y="0"/>
                </a:lnTo>
                <a:lnTo>
                  <a:pt x="72" y="7"/>
                </a:lnTo>
                <a:lnTo>
                  <a:pt x="72" y="74"/>
                </a:lnTo>
                <a:lnTo>
                  <a:pt x="0" y="67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3" name="Freeform 74"/>
          <p:cNvSpPr>
            <a:spLocks/>
          </p:cNvSpPr>
          <p:nvPr/>
        </p:nvSpPr>
        <p:spPr bwMode="auto">
          <a:xfrm>
            <a:off x="3071368" y="4584510"/>
            <a:ext cx="149225" cy="47625"/>
          </a:xfrm>
          <a:custGeom>
            <a:avLst/>
            <a:gdLst>
              <a:gd name="T0" fmla="*/ 72 w 98"/>
              <a:gd name="T1" fmla="*/ 34 h 34"/>
              <a:gd name="T2" fmla="*/ 98 w 98"/>
              <a:gd name="T3" fmla="*/ 7 h 34"/>
              <a:gd name="T4" fmla="*/ 26 w 98"/>
              <a:gd name="T5" fmla="*/ 0 h 34"/>
              <a:gd name="T6" fmla="*/ 0 w 98"/>
              <a:gd name="T7" fmla="*/ 27 h 34"/>
              <a:gd name="T8" fmla="*/ 72 w 98"/>
              <a:gd name="T9" fmla="*/ 34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34"/>
              <a:gd name="T17" fmla="*/ 98 w 98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34">
                <a:moveTo>
                  <a:pt x="72" y="34"/>
                </a:moveTo>
                <a:lnTo>
                  <a:pt x="98" y="7"/>
                </a:lnTo>
                <a:lnTo>
                  <a:pt x="26" y="0"/>
                </a:lnTo>
                <a:lnTo>
                  <a:pt x="0" y="27"/>
                </a:lnTo>
                <a:lnTo>
                  <a:pt x="72" y="34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4" name="Freeform 75"/>
          <p:cNvSpPr>
            <a:spLocks/>
          </p:cNvSpPr>
          <p:nvPr/>
        </p:nvSpPr>
        <p:spPr bwMode="auto">
          <a:xfrm>
            <a:off x="3458718" y="4527360"/>
            <a:ext cx="39688" cy="238125"/>
          </a:xfrm>
          <a:custGeom>
            <a:avLst/>
            <a:gdLst>
              <a:gd name="T0" fmla="*/ 0 w 26"/>
              <a:gd name="T1" fmla="*/ 168 h 168"/>
              <a:gd name="T2" fmla="*/ 0 w 26"/>
              <a:gd name="T3" fmla="*/ 34 h 168"/>
              <a:gd name="T4" fmla="*/ 20 w 26"/>
              <a:gd name="T5" fmla="*/ 0 h 168"/>
              <a:gd name="T6" fmla="*/ 26 w 26"/>
              <a:gd name="T7" fmla="*/ 134 h 168"/>
              <a:gd name="T8" fmla="*/ 0 w 26"/>
              <a:gd name="T9" fmla="*/ 16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8"/>
              <a:gd name="T17" fmla="*/ 26 w 26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8">
                <a:moveTo>
                  <a:pt x="0" y="168"/>
                </a:moveTo>
                <a:lnTo>
                  <a:pt x="0" y="34"/>
                </a:lnTo>
                <a:lnTo>
                  <a:pt x="20" y="0"/>
                </a:lnTo>
                <a:lnTo>
                  <a:pt x="26" y="134"/>
                </a:lnTo>
                <a:lnTo>
                  <a:pt x="0" y="168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5" name="Freeform 76"/>
          <p:cNvSpPr>
            <a:spLocks/>
          </p:cNvSpPr>
          <p:nvPr/>
        </p:nvSpPr>
        <p:spPr bwMode="auto">
          <a:xfrm>
            <a:off x="3349181" y="4555935"/>
            <a:ext cx="109537" cy="209550"/>
          </a:xfrm>
          <a:custGeom>
            <a:avLst/>
            <a:gdLst>
              <a:gd name="T0" fmla="*/ 0 w 71"/>
              <a:gd name="T1" fmla="*/ 135 h 148"/>
              <a:gd name="T2" fmla="*/ 0 w 71"/>
              <a:gd name="T3" fmla="*/ 0 h 148"/>
              <a:gd name="T4" fmla="*/ 71 w 71"/>
              <a:gd name="T5" fmla="*/ 14 h 148"/>
              <a:gd name="T6" fmla="*/ 71 w 71"/>
              <a:gd name="T7" fmla="*/ 148 h 148"/>
              <a:gd name="T8" fmla="*/ 0 w 71"/>
              <a:gd name="T9" fmla="*/ 135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148"/>
              <a:gd name="T17" fmla="*/ 71 w 71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148">
                <a:moveTo>
                  <a:pt x="0" y="135"/>
                </a:moveTo>
                <a:lnTo>
                  <a:pt x="0" y="0"/>
                </a:lnTo>
                <a:lnTo>
                  <a:pt x="71" y="14"/>
                </a:lnTo>
                <a:lnTo>
                  <a:pt x="71" y="148"/>
                </a:lnTo>
                <a:lnTo>
                  <a:pt x="0" y="135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6" name="Freeform 77"/>
          <p:cNvSpPr>
            <a:spLocks/>
          </p:cNvSpPr>
          <p:nvPr/>
        </p:nvSpPr>
        <p:spPr bwMode="auto">
          <a:xfrm>
            <a:off x="3349181" y="4517835"/>
            <a:ext cx="139700" cy="57150"/>
          </a:xfrm>
          <a:custGeom>
            <a:avLst/>
            <a:gdLst>
              <a:gd name="T0" fmla="*/ 71 w 91"/>
              <a:gd name="T1" fmla="*/ 41 h 41"/>
              <a:gd name="T2" fmla="*/ 91 w 91"/>
              <a:gd name="T3" fmla="*/ 7 h 41"/>
              <a:gd name="T4" fmla="*/ 20 w 91"/>
              <a:gd name="T5" fmla="*/ 0 h 41"/>
              <a:gd name="T6" fmla="*/ 0 w 91"/>
              <a:gd name="T7" fmla="*/ 27 h 41"/>
              <a:gd name="T8" fmla="*/ 71 w 91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1"/>
              <a:gd name="T17" fmla="*/ 91 w 9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1">
                <a:moveTo>
                  <a:pt x="71" y="41"/>
                </a:moveTo>
                <a:lnTo>
                  <a:pt x="91" y="7"/>
                </a:lnTo>
                <a:lnTo>
                  <a:pt x="20" y="0"/>
                </a:lnTo>
                <a:lnTo>
                  <a:pt x="0" y="27"/>
                </a:lnTo>
                <a:lnTo>
                  <a:pt x="71" y="41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7" name="Freeform 78"/>
          <p:cNvSpPr>
            <a:spLocks/>
          </p:cNvSpPr>
          <p:nvPr/>
        </p:nvSpPr>
        <p:spPr bwMode="auto">
          <a:xfrm>
            <a:off x="3736531" y="4555935"/>
            <a:ext cx="31750" cy="238125"/>
          </a:xfrm>
          <a:custGeom>
            <a:avLst/>
            <a:gdLst>
              <a:gd name="T0" fmla="*/ 0 w 20"/>
              <a:gd name="T1" fmla="*/ 168 h 168"/>
              <a:gd name="T2" fmla="*/ 0 w 20"/>
              <a:gd name="T3" fmla="*/ 34 h 168"/>
              <a:gd name="T4" fmla="*/ 20 w 20"/>
              <a:gd name="T5" fmla="*/ 0 h 168"/>
              <a:gd name="T6" fmla="*/ 20 w 20"/>
              <a:gd name="T7" fmla="*/ 135 h 168"/>
              <a:gd name="T8" fmla="*/ 0 w 20"/>
              <a:gd name="T9" fmla="*/ 16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68"/>
              <a:gd name="T17" fmla="*/ 20 w 2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68">
                <a:moveTo>
                  <a:pt x="0" y="168"/>
                </a:moveTo>
                <a:lnTo>
                  <a:pt x="0" y="34"/>
                </a:lnTo>
                <a:lnTo>
                  <a:pt x="20" y="0"/>
                </a:lnTo>
                <a:lnTo>
                  <a:pt x="20" y="135"/>
                </a:lnTo>
                <a:lnTo>
                  <a:pt x="0" y="168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8" name="Freeform 79"/>
          <p:cNvSpPr>
            <a:spLocks/>
          </p:cNvSpPr>
          <p:nvPr/>
        </p:nvSpPr>
        <p:spPr bwMode="auto">
          <a:xfrm>
            <a:off x="3628581" y="4594035"/>
            <a:ext cx="107950" cy="200025"/>
          </a:xfrm>
          <a:custGeom>
            <a:avLst/>
            <a:gdLst>
              <a:gd name="T0" fmla="*/ 0 w 71"/>
              <a:gd name="T1" fmla="*/ 134 h 141"/>
              <a:gd name="T2" fmla="*/ 0 w 71"/>
              <a:gd name="T3" fmla="*/ 0 h 141"/>
              <a:gd name="T4" fmla="*/ 71 w 71"/>
              <a:gd name="T5" fmla="*/ 7 h 141"/>
              <a:gd name="T6" fmla="*/ 71 w 71"/>
              <a:gd name="T7" fmla="*/ 141 h 141"/>
              <a:gd name="T8" fmla="*/ 0 w 71"/>
              <a:gd name="T9" fmla="*/ 134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141"/>
              <a:gd name="T17" fmla="*/ 71 w 71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141">
                <a:moveTo>
                  <a:pt x="0" y="134"/>
                </a:moveTo>
                <a:lnTo>
                  <a:pt x="0" y="0"/>
                </a:lnTo>
                <a:lnTo>
                  <a:pt x="71" y="7"/>
                </a:lnTo>
                <a:lnTo>
                  <a:pt x="71" y="141"/>
                </a:lnTo>
                <a:lnTo>
                  <a:pt x="0" y="13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89" name="Freeform 80"/>
          <p:cNvSpPr>
            <a:spLocks/>
          </p:cNvSpPr>
          <p:nvPr/>
        </p:nvSpPr>
        <p:spPr bwMode="auto">
          <a:xfrm>
            <a:off x="3628581" y="4546410"/>
            <a:ext cx="139700" cy="57150"/>
          </a:xfrm>
          <a:custGeom>
            <a:avLst/>
            <a:gdLst>
              <a:gd name="T0" fmla="*/ 71 w 91"/>
              <a:gd name="T1" fmla="*/ 40 h 40"/>
              <a:gd name="T2" fmla="*/ 91 w 91"/>
              <a:gd name="T3" fmla="*/ 6 h 40"/>
              <a:gd name="T4" fmla="*/ 19 w 91"/>
              <a:gd name="T5" fmla="*/ 0 h 40"/>
              <a:gd name="T6" fmla="*/ 0 w 91"/>
              <a:gd name="T7" fmla="*/ 33 h 40"/>
              <a:gd name="T8" fmla="*/ 71 w 91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0"/>
              <a:gd name="T17" fmla="*/ 91 w 9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0">
                <a:moveTo>
                  <a:pt x="71" y="40"/>
                </a:moveTo>
                <a:lnTo>
                  <a:pt x="91" y="6"/>
                </a:lnTo>
                <a:lnTo>
                  <a:pt x="19" y="0"/>
                </a:lnTo>
                <a:lnTo>
                  <a:pt x="0" y="33"/>
                </a:lnTo>
                <a:lnTo>
                  <a:pt x="71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0" name="Freeform 81"/>
          <p:cNvSpPr>
            <a:spLocks/>
          </p:cNvSpPr>
          <p:nvPr/>
        </p:nvSpPr>
        <p:spPr bwMode="auto">
          <a:xfrm>
            <a:off x="4015931" y="4594035"/>
            <a:ext cx="28575" cy="238125"/>
          </a:xfrm>
          <a:custGeom>
            <a:avLst/>
            <a:gdLst>
              <a:gd name="T0" fmla="*/ 0 w 19"/>
              <a:gd name="T1" fmla="*/ 168 h 168"/>
              <a:gd name="T2" fmla="*/ 0 w 19"/>
              <a:gd name="T3" fmla="*/ 27 h 168"/>
              <a:gd name="T4" fmla="*/ 19 w 19"/>
              <a:gd name="T5" fmla="*/ 0 h 168"/>
              <a:gd name="T6" fmla="*/ 19 w 19"/>
              <a:gd name="T7" fmla="*/ 134 h 168"/>
              <a:gd name="T8" fmla="*/ 0 w 19"/>
              <a:gd name="T9" fmla="*/ 16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68"/>
              <a:gd name="T17" fmla="*/ 19 w 19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68">
                <a:moveTo>
                  <a:pt x="0" y="168"/>
                </a:moveTo>
                <a:lnTo>
                  <a:pt x="0" y="27"/>
                </a:lnTo>
                <a:lnTo>
                  <a:pt x="19" y="0"/>
                </a:lnTo>
                <a:lnTo>
                  <a:pt x="19" y="134"/>
                </a:lnTo>
                <a:lnTo>
                  <a:pt x="0" y="168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1" name="Freeform 82"/>
          <p:cNvSpPr>
            <a:spLocks/>
          </p:cNvSpPr>
          <p:nvPr/>
        </p:nvSpPr>
        <p:spPr bwMode="auto">
          <a:xfrm>
            <a:off x="3906393" y="4622610"/>
            <a:ext cx="109538" cy="209550"/>
          </a:xfrm>
          <a:custGeom>
            <a:avLst/>
            <a:gdLst>
              <a:gd name="T0" fmla="*/ 0 w 71"/>
              <a:gd name="T1" fmla="*/ 134 h 148"/>
              <a:gd name="T2" fmla="*/ 0 w 71"/>
              <a:gd name="T3" fmla="*/ 0 h 148"/>
              <a:gd name="T4" fmla="*/ 71 w 71"/>
              <a:gd name="T5" fmla="*/ 7 h 148"/>
              <a:gd name="T6" fmla="*/ 71 w 71"/>
              <a:gd name="T7" fmla="*/ 148 h 148"/>
              <a:gd name="T8" fmla="*/ 0 w 71"/>
              <a:gd name="T9" fmla="*/ 134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148"/>
              <a:gd name="T17" fmla="*/ 71 w 71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148">
                <a:moveTo>
                  <a:pt x="0" y="134"/>
                </a:moveTo>
                <a:lnTo>
                  <a:pt x="0" y="0"/>
                </a:lnTo>
                <a:lnTo>
                  <a:pt x="71" y="7"/>
                </a:lnTo>
                <a:lnTo>
                  <a:pt x="71" y="148"/>
                </a:lnTo>
                <a:lnTo>
                  <a:pt x="0" y="13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2" name="Freeform 83"/>
          <p:cNvSpPr>
            <a:spLocks/>
          </p:cNvSpPr>
          <p:nvPr/>
        </p:nvSpPr>
        <p:spPr bwMode="auto">
          <a:xfrm>
            <a:off x="3906393" y="4574985"/>
            <a:ext cx="138113" cy="57150"/>
          </a:xfrm>
          <a:custGeom>
            <a:avLst/>
            <a:gdLst>
              <a:gd name="T0" fmla="*/ 71 w 90"/>
              <a:gd name="T1" fmla="*/ 40 h 40"/>
              <a:gd name="T2" fmla="*/ 90 w 90"/>
              <a:gd name="T3" fmla="*/ 13 h 40"/>
              <a:gd name="T4" fmla="*/ 19 w 90"/>
              <a:gd name="T5" fmla="*/ 0 h 40"/>
              <a:gd name="T6" fmla="*/ 0 w 90"/>
              <a:gd name="T7" fmla="*/ 33 h 40"/>
              <a:gd name="T8" fmla="*/ 71 w 90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40"/>
              <a:gd name="T17" fmla="*/ 90 w 9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40">
                <a:moveTo>
                  <a:pt x="71" y="40"/>
                </a:moveTo>
                <a:lnTo>
                  <a:pt x="90" y="13"/>
                </a:lnTo>
                <a:lnTo>
                  <a:pt x="19" y="0"/>
                </a:lnTo>
                <a:lnTo>
                  <a:pt x="0" y="33"/>
                </a:lnTo>
                <a:lnTo>
                  <a:pt x="71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3" name="Freeform 84"/>
          <p:cNvSpPr>
            <a:spLocks/>
          </p:cNvSpPr>
          <p:nvPr/>
        </p:nvSpPr>
        <p:spPr bwMode="auto">
          <a:xfrm>
            <a:off x="4293743" y="4622610"/>
            <a:ext cx="39688" cy="238125"/>
          </a:xfrm>
          <a:custGeom>
            <a:avLst/>
            <a:gdLst>
              <a:gd name="T0" fmla="*/ 0 w 26"/>
              <a:gd name="T1" fmla="*/ 168 h 168"/>
              <a:gd name="T2" fmla="*/ 6 w 26"/>
              <a:gd name="T3" fmla="*/ 34 h 168"/>
              <a:gd name="T4" fmla="*/ 26 w 26"/>
              <a:gd name="T5" fmla="*/ 0 h 168"/>
              <a:gd name="T6" fmla="*/ 19 w 26"/>
              <a:gd name="T7" fmla="*/ 134 h 168"/>
              <a:gd name="T8" fmla="*/ 0 w 26"/>
              <a:gd name="T9" fmla="*/ 16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8"/>
              <a:gd name="T17" fmla="*/ 26 w 26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8">
                <a:moveTo>
                  <a:pt x="0" y="168"/>
                </a:moveTo>
                <a:lnTo>
                  <a:pt x="6" y="34"/>
                </a:lnTo>
                <a:lnTo>
                  <a:pt x="26" y="0"/>
                </a:lnTo>
                <a:lnTo>
                  <a:pt x="19" y="134"/>
                </a:lnTo>
                <a:lnTo>
                  <a:pt x="0" y="168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4" name="Freeform 85"/>
          <p:cNvSpPr>
            <a:spLocks/>
          </p:cNvSpPr>
          <p:nvPr/>
        </p:nvSpPr>
        <p:spPr bwMode="auto">
          <a:xfrm>
            <a:off x="4184206" y="4651185"/>
            <a:ext cx="119062" cy="209550"/>
          </a:xfrm>
          <a:custGeom>
            <a:avLst/>
            <a:gdLst>
              <a:gd name="T0" fmla="*/ 0 w 78"/>
              <a:gd name="T1" fmla="*/ 141 h 148"/>
              <a:gd name="T2" fmla="*/ 0 w 78"/>
              <a:gd name="T3" fmla="*/ 0 h 148"/>
              <a:gd name="T4" fmla="*/ 78 w 78"/>
              <a:gd name="T5" fmla="*/ 14 h 148"/>
              <a:gd name="T6" fmla="*/ 72 w 78"/>
              <a:gd name="T7" fmla="*/ 148 h 148"/>
              <a:gd name="T8" fmla="*/ 0 w 78"/>
              <a:gd name="T9" fmla="*/ 141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148"/>
              <a:gd name="T17" fmla="*/ 78 w 78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148">
                <a:moveTo>
                  <a:pt x="0" y="141"/>
                </a:moveTo>
                <a:lnTo>
                  <a:pt x="0" y="0"/>
                </a:lnTo>
                <a:lnTo>
                  <a:pt x="78" y="14"/>
                </a:lnTo>
                <a:lnTo>
                  <a:pt x="72" y="148"/>
                </a:lnTo>
                <a:lnTo>
                  <a:pt x="0" y="141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5" name="Freeform 86"/>
          <p:cNvSpPr>
            <a:spLocks/>
          </p:cNvSpPr>
          <p:nvPr/>
        </p:nvSpPr>
        <p:spPr bwMode="auto">
          <a:xfrm>
            <a:off x="4184206" y="4613085"/>
            <a:ext cx="149225" cy="57150"/>
          </a:xfrm>
          <a:custGeom>
            <a:avLst/>
            <a:gdLst>
              <a:gd name="T0" fmla="*/ 78 w 98"/>
              <a:gd name="T1" fmla="*/ 40 h 40"/>
              <a:gd name="T2" fmla="*/ 98 w 98"/>
              <a:gd name="T3" fmla="*/ 6 h 40"/>
              <a:gd name="T4" fmla="*/ 20 w 98"/>
              <a:gd name="T5" fmla="*/ 0 h 40"/>
              <a:gd name="T6" fmla="*/ 0 w 98"/>
              <a:gd name="T7" fmla="*/ 26 h 40"/>
              <a:gd name="T8" fmla="*/ 78 w 98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0"/>
              <a:gd name="T17" fmla="*/ 98 w 9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0">
                <a:moveTo>
                  <a:pt x="78" y="40"/>
                </a:moveTo>
                <a:lnTo>
                  <a:pt x="98" y="6"/>
                </a:lnTo>
                <a:lnTo>
                  <a:pt x="20" y="0"/>
                </a:lnTo>
                <a:lnTo>
                  <a:pt x="0" y="26"/>
                </a:lnTo>
                <a:lnTo>
                  <a:pt x="78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6" name="Freeform 87"/>
          <p:cNvSpPr>
            <a:spLocks/>
          </p:cNvSpPr>
          <p:nvPr/>
        </p:nvSpPr>
        <p:spPr bwMode="auto">
          <a:xfrm>
            <a:off x="4582668" y="4460685"/>
            <a:ext cx="28575" cy="428625"/>
          </a:xfrm>
          <a:custGeom>
            <a:avLst/>
            <a:gdLst>
              <a:gd name="T0" fmla="*/ 0 w 19"/>
              <a:gd name="T1" fmla="*/ 302 h 302"/>
              <a:gd name="T2" fmla="*/ 6 w 19"/>
              <a:gd name="T3" fmla="*/ 34 h 302"/>
              <a:gd name="T4" fmla="*/ 19 w 19"/>
              <a:gd name="T5" fmla="*/ 0 h 302"/>
              <a:gd name="T6" fmla="*/ 19 w 19"/>
              <a:gd name="T7" fmla="*/ 275 h 302"/>
              <a:gd name="T8" fmla="*/ 0 w 19"/>
              <a:gd name="T9" fmla="*/ 302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302"/>
              <a:gd name="T17" fmla="*/ 19 w 1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302">
                <a:moveTo>
                  <a:pt x="0" y="302"/>
                </a:moveTo>
                <a:lnTo>
                  <a:pt x="6" y="34"/>
                </a:lnTo>
                <a:lnTo>
                  <a:pt x="19" y="0"/>
                </a:lnTo>
                <a:lnTo>
                  <a:pt x="19" y="275"/>
                </a:lnTo>
                <a:lnTo>
                  <a:pt x="0" y="302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7" name="Freeform 88"/>
          <p:cNvSpPr>
            <a:spLocks/>
          </p:cNvSpPr>
          <p:nvPr/>
        </p:nvSpPr>
        <p:spPr bwMode="auto">
          <a:xfrm>
            <a:off x="4471543" y="4489260"/>
            <a:ext cx="119063" cy="400050"/>
          </a:xfrm>
          <a:custGeom>
            <a:avLst/>
            <a:gdLst>
              <a:gd name="T0" fmla="*/ 0 w 78"/>
              <a:gd name="T1" fmla="*/ 275 h 282"/>
              <a:gd name="T2" fmla="*/ 0 w 78"/>
              <a:gd name="T3" fmla="*/ 0 h 282"/>
              <a:gd name="T4" fmla="*/ 78 w 78"/>
              <a:gd name="T5" fmla="*/ 14 h 282"/>
              <a:gd name="T6" fmla="*/ 72 w 78"/>
              <a:gd name="T7" fmla="*/ 282 h 282"/>
              <a:gd name="T8" fmla="*/ 0 w 78"/>
              <a:gd name="T9" fmla="*/ 275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82"/>
              <a:gd name="T17" fmla="*/ 78 w 78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82">
                <a:moveTo>
                  <a:pt x="0" y="275"/>
                </a:moveTo>
                <a:lnTo>
                  <a:pt x="0" y="0"/>
                </a:lnTo>
                <a:lnTo>
                  <a:pt x="78" y="14"/>
                </a:lnTo>
                <a:lnTo>
                  <a:pt x="72" y="282"/>
                </a:lnTo>
                <a:lnTo>
                  <a:pt x="0" y="275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8" name="Freeform 89"/>
          <p:cNvSpPr>
            <a:spLocks/>
          </p:cNvSpPr>
          <p:nvPr/>
        </p:nvSpPr>
        <p:spPr bwMode="auto">
          <a:xfrm>
            <a:off x="4471543" y="4451160"/>
            <a:ext cx="139700" cy="57150"/>
          </a:xfrm>
          <a:custGeom>
            <a:avLst/>
            <a:gdLst>
              <a:gd name="T0" fmla="*/ 78 w 91"/>
              <a:gd name="T1" fmla="*/ 41 h 41"/>
              <a:gd name="T2" fmla="*/ 91 w 91"/>
              <a:gd name="T3" fmla="*/ 7 h 41"/>
              <a:gd name="T4" fmla="*/ 20 w 91"/>
              <a:gd name="T5" fmla="*/ 0 h 41"/>
              <a:gd name="T6" fmla="*/ 0 w 91"/>
              <a:gd name="T7" fmla="*/ 27 h 41"/>
              <a:gd name="T8" fmla="*/ 78 w 91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1"/>
              <a:gd name="T17" fmla="*/ 91 w 9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1">
                <a:moveTo>
                  <a:pt x="78" y="41"/>
                </a:moveTo>
                <a:lnTo>
                  <a:pt x="91" y="7"/>
                </a:lnTo>
                <a:lnTo>
                  <a:pt x="20" y="0"/>
                </a:lnTo>
                <a:lnTo>
                  <a:pt x="0" y="27"/>
                </a:lnTo>
                <a:lnTo>
                  <a:pt x="78" y="41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99" name="Freeform 90"/>
          <p:cNvSpPr>
            <a:spLocks/>
          </p:cNvSpPr>
          <p:nvPr/>
        </p:nvSpPr>
        <p:spPr bwMode="auto">
          <a:xfrm>
            <a:off x="4870006" y="4298760"/>
            <a:ext cx="39687" cy="628650"/>
          </a:xfrm>
          <a:custGeom>
            <a:avLst/>
            <a:gdLst>
              <a:gd name="T0" fmla="*/ 0 w 26"/>
              <a:gd name="T1" fmla="*/ 443 h 443"/>
              <a:gd name="T2" fmla="*/ 7 w 26"/>
              <a:gd name="T3" fmla="*/ 27 h 443"/>
              <a:gd name="T4" fmla="*/ 26 w 26"/>
              <a:gd name="T5" fmla="*/ 0 h 443"/>
              <a:gd name="T6" fmla="*/ 20 w 26"/>
              <a:gd name="T7" fmla="*/ 409 h 443"/>
              <a:gd name="T8" fmla="*/ 0 w 26"/>
              <a:gd name="T9" fmla="*/ 443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443"/>
              <a:gd name="T17" fmla="*/ 26 w 26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443">
                <a:moveTo>
                  <a:pt x="0" y="443"/>
                </a:moveTo>
                <a:lnTo>
                  <a:pt x="7" y="27"/>
                </a:lnTo>
                <a:lnTo>
                  <a:pt x="26" y="0"/>
                </a:lnTo>
                <a:lnTo>
                  <a:pt x="20" y="409"/>
                </a:lnTo>
                <a:lnTo>
                  <a:pt x="0" y="443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0" name="Freeform 91"/>
          <p:cNvSpPr>
            <a:spLocks/>
          </p:cNvSpPr>
          <p:nvPr/>
        </p:nvSpPr>
        <p:spPr bwMode="auto">
          <a:xfrm>
            <a:off x="4750943" y="4327335"/>
            <a:ext cx="130175" cy="600075"/>
          </a:xfrm>
          <a:custGeom>
            <a:avLst/>
            <a:gdLst>
              <a:gd name="T0" fmla="*/ 0 w 85"/>
              <a:gd name="T1" fmla="*/ 416 h 423"/>
              <a:gd name="T2" fmla="*/ 7 w 85"/>
              <a:gd name="T3" fmla="*/ 0 h 423"/>
              <a:gd name="T4" fmla="*/ 85 w 85"/>
              <a:gd name="T5" fmla="*/ 7 h 423"/>
              <a:gd name="T6" fmla="*/ 78 w 85"/>
              <a:gd name="T7" fmla="*/ 423 h 423"/>
              <a:gd name="T8" fmla="*/ 0 w 85"/>
              <a:gd name="T9" fmla="*/ 416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423"/>
              <a:gd name="T17" fmla="*/ 85 w 85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423">
                <a:moveTo>
                  <a:pt x="0" y="416"/>
                </a:moveTo>
                <a:lnTo>
                  <a:pt x="7" y="0"/>
                </a:lnTo>
                <a:lnTo>
                  <a:pt x="85" y="7"/>
                </a:lnTo>
                <a:lnTo>
                  <a:pt x="78" y="423"/>
                </a:lnTo>
                <a:lnTo>
                  <a:pt x="0" y="416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1" name="Freeform 92"/>
          <p:cNvSpPr>
            <a:spLocks/>
          </p:cNvSpPr>
          <p:nvPr/>
        </p:nvSpPr>
        <p:spPr bwMode="auto">
          <a:xfrm>
            <a:off x="4760468" y="4279710"/>
            <a:ext cx="149225" cy="57150"/>
          </a:xfrm>
          <a:custGeom>
            <a:avLst/>
            <a:gdLst>
              <a:gd name="T0" fmla="*/ 78 w 97"/>
              <a:gd name="T1" fmla="*/ 40 h 40"/>
              <a:gd name="T2" fmla="*/ 97 w 97"/>
              <a:gd name="T3" fmla="*/ 13 h 40"/>
              <a:gd name="T4" fmla="*/ 19 w 97"/>
              <a:gd name="T5" fmla="*/ 0 h 40"/>
              <a:gd name="T6" fmla="*/ 0 w 97"/>
              <a:gd name="T7" fmla="*/ 33 h 40"/>
              <a:gd name="T8" fmla="*/ 78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8" y="40"/>
                </a:moveTo>
                <a:lnTo>
                  <a:pt x="97" y="13"/>
                </a:lnTo>
                <a:lnTo>
                  <a:pt x="19" y="0"/>
                </a:lnTo>
                <a:lnTo>
                  <a:pt x="0" y="33"/>
                </a:lnTo>
                <a:lnTo>
                  <a:pt x="78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2" name="Freeform 93"/>
          <p:cNvSpPr>
            <a:spLocks/>
          </p:cNvSpPr>
          <p:nvPr/>
        </p:nvSpPr>
        <p:spPr bwMode="auto">
          <a:xfrm>
            <a:off x="5157343" y="4032060"/>
            <a:ext cx="50800" cy="933450"/>
          </a:xfrm>
          <a:custGeom>
            <a:avLst/>
            <a:gdLst>
              <a:gd name="T0" fmla="*/ 0 w 33"/>
              <a:gd name="T1" fmla="*/ 658 h 658"/>
              <a:gd name="T2" fmla="*/ 20 w 33"/>
              <a:gd name="T3" fmla="*/ 27 h 658"/>
              <a:gd name="T4" fmla="*/ 33 w 33"/>
              <a:gd name="T5" fmla="*/ 0 h 658"/>
              <a:gd name="T6" fmla="*/ 20 w 33"/>
              <a:gd name="T7" fmla="*/ 624 h 658"/>
              <a:gd name="T8" fmla="*/ 0 w 33"/>
              <a:gd name="T9" fmla="*/ 658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658"/>
              <a:gd name="T17" fmla="*/ 33 w 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658">
                <a:moveTo>
                  <a:pt x="0" y="658"/>
                </a:moveTo>
                <a:lnTo>
                  <a:pt x="20" y="27"/>
                </a:lnTo>
                <a:lnTo>
                  <a:pt x="33" y="0"/>
                </a:lnTo>
                <a:lnTo>
                  <a:pt x="20" y="624"/>
                </a:lnTo>
                <a:lnTo>
                  <a:pt x="0" y="658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3" name="Freeform 94"/>
          <p:cNvSpPr>
            <a:spLocks/>
          </p:cNvSpPr>
          <p:nvPr/>
        </p:nvSpPr>
        <p:spPr bwMode="auto">
          <a:xfrm>
            <a:off x="5038281" y="4060635"/>
            <a:ext cx="149225" cy="904875"/>
          </a:xfrm>
          <a:custGeom>
            <a:avLst/>
            <a:gdLst>
              <a:gd name="T0" fmla="*/ 0 w 98"/>
              <a:gd name="T1" fmla="*/ 624 h 638"/>
              <a:gd name="T2" fmla="*/ 20 w 98"/>
              <a:gd name="T3" fmla="*/ 0 h 638"/>
              <a:gd name="T4" fmla="*/ 98 w 98"/>
              <a:gd name="T5" fmla="*/ 7 h 638"/>
              <a:gd name="T6" fmla="*/ 78 w 98"/>
              <a:gd name="T7" fmla="*/ 638 h 638"/>
              <a:gd name="T8" fmla="*/ 0 w 98"/>
              <a:gd name="T9" fmla="*/ 624 h 6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638"/>
              <a:gd name="T17" fmla="*/ 98 w 98"/>
              <a:gd name="T18" fmla="*/ 638 h 6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638">
                <a:moveTo>
                  <a:pt x="0" y="624"/>
                </a:moveTo>
                <a:lnTo>
                  <a:pt x="20" y="0"/>
                </a:lnTo>
                <a:lnTo>
                  <a:pt x="98" y="7"/>
                </a:lnTo>
                <a:lnTo>
                  <a:pt x="78" y="638"/>
                </a:lnTo>
                <a:lnTo>
                  <a:pt x="0" y="62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4" name="Freeform 95"/>
          <p:cNvSpPr>
            <a:spLocks/>
          </p:cNvSpPr>
          <p:nvPr/>
        </p:nvSpPr>
        <p:spPr bwMode="auto">
          <a:xfrm>
            <a:off x="5068443" y="4013010"/>
            <a:ext cx="139700" cy="57150"/>
          </a:xfrm>
          <a:custGeom>
            <a:avLst/>
            <a:gdLst>
              <a:gd name="T0" fmla="*/ 78 w 91"/>
              <a:gd name="T1" fmla="*/ 40 h 40"/>
              <a:gd name="T2" fmla="*/ 91 w 91"/>
              <a:gd name="T3" fmla="*/ 13 h 40"/>
              <a:gd name="T4" fmla="*/ 13 w 91"/>
              <a:gd name="T5" fmla="*/ 0 h 40"/>
              <a:gd name="T6" fmla="*/ 0 w 91"/>
              <a:gd name="T7" fmla="*/ 33 h 40"/>
              <a:gd name="T8" fmla="*/ 78 w 91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0"/>
              <a:gd name="T17" fmla="*/ 91 w 9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0">
                <a:moveTo>
                  <a:pt x="78" y="40"/>
                </a:moveTo>
                <a:lnTo>
                  <a:pt x="91" y="13"/>
                </a:lnTo>
                <a:lnTo>
                  <a:pt x="13" y="0"/>
                </a:lnTo>
                <a:lnTo>
                  <a:pt x="0" y="33"/>
                </a:lnTo>
                <a:lnTo>
                  <a:pt x="78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5" name="Freeform 96"/>
          <p:cNvSpPr>
            <a:spLocks/>
          </p:cNvSpPr>
          <p:nvPr/>
        </p:nvSpPr>
        <p:spPr bwMode="auto">
          <a:xfrm>
            <a:off x="5455793" y="4060635"/>
            <a:ext cx="49213" cy="933450"/>
          </a:xfrm>
          <a:custGeom>
            <a:avLst/>
            <a:gdLst>
              <a:gd name="T0" fmla="*/ 0 w 32"/>
              <a:gd name="T1" fmla="*/ 658 h 658"/>
              <a:gd name="T2" fmla="*/ 19 w 32"/>
              <a:gd name="T3" fmla="*/ 27 h 658"/>
              <a:gd name="T4" fmla="*/ 32 w 32"/>
              <a:gd name="T5" fmla="*/ 0 h 658"/>
              <a:gd name="T6" fmla="*/ 13 w 32"/>
              <a:gd name="T7" fmla="*/ 624 h 658"/>
              <a:gd name="T8" fmla="*/ 0 w 32"/>
              <a:gd name="T9" fmla="*/ 658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658"/>
              <a:gd name="T17" fmla="*/ 32 w 32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658">
                <a:moveTo>
                  <a:pt x="0" y="658"/>
                </a:moveTo>
                <a:lnTo>
                  <a:pt x="19" y="27"/>
                </a:lnTo>
                <a:lnTo>
                  <a:pt x="32" y="0"/>
                </a:lnTo>
                <a:lnTo>
                  <a:pt x="13" y="624"/>
                </a:lnTo>
                <a:lnTo>
                  <a:pt x="0" y="658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6" name="Freeform 97"/>
          <p:cNvSpPr>
            <a:spLocks/>
          </p:cNvSpPr>
          <p:nvPr/>
        </p:nvSpPr>
        <p:spPr bwMode="auto">
          <a:xfrm>
            <a:off x="5336731" y="4089210"/>
            <a:ext cx="149225" cy="904875"/>
          </a:xfrm>
          <a:custGeom>
            <a:avLst/>
            <a:gdLst>
              <a:gd name="T0" fmla="*/ 0 w 97"/>
              <a:gd name="T1" fmla="*/ 631 h 638"/>
              <a:gd name="T2" fmla="*/ 20 w 97"/>
              <a:gd name="T3" fmla="*/ 0 h 638"/>
              <a:gd name="T4" fmla="*/ 97 w 97"/>
              <a:gd name="T5" fmla="*/ 7 h 638"/>
              <a:gd name="T6" fmla="*/ 78 w 97"/>
              <a:gd name="T7" fmla="*/ 638 h 638"/>
              <a:gd name="T8" fmla="*/ 0 w 97"/>
              <a:gd name="T9" fmla="*/ 631 h 6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638"/>
              <a:gd name="T17" fmla="*/ 97 w 97"/>
              <a:gd name="T18" fmla="*/ 638 h 6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638">
                <a:moveTo>
                  <a:pt x="0" y="631"/>
                </a:moveTo>
                <a:lnTo>
                  <a:pt x="20" y="0"/>
                </a:lnTo>
                <a:lnTo>
                  <a:pt x="97" y="7"/>
                </a:lnTo>
                <a:lnTo>
                  <a:pt x="78" y="638"/>
                </a:lnTo>
                <a:lnTo>
                  <a:pt x="0" y="631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7" name="Freeform 98"/>
          <p:cNvSpPr>
            <a:spLocks/>
          </p:cNvSpPr>
          <p:nvPr/>
        </p:nvSpPr>
        <p:spPr bwMode="auto">
          <a:xfrm>
            <a:off x="5366893" y="4041585"/>
            <a:ext cx="138113" cy="57150"/>
          </a:xfrm>
          <a:custGeom>
            <a:avLst/>
            <a:gdLst>
              <a:gd name="T0" fmla="*/ 77 w 90"/>
              <a:gd name="T1" fmla="*/ 40 h 40"/>
              <a:gd name="T2" fmla="*/ 90 w 90"/>
              <a:gd name="T3" fmla="*/ 13 h 40"/>
              <a:gd name="T4" fmla="*/ 13 w 90"/>
              <a:gd name="T5" fmla="*/ 0 h 40"/>
              <a:gd name="T6" fmla="*/ 0 w 90"/>
              <a:gd name="T7" fmla="*/ 33 h 40"/>
              <a:gd name="T8" fmla="*/ 77 w 90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40"/>
              <a:gd name="T17" fmla="*/ 90 w 9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40">
                <a:moveTo>
                  <a:pt x="77" y="40"/>
                </a:moveTo>
                <a:lnTo>
                  <a:pt x="90" y="13"/>
                </a:lnTo>
                <a:lnTo>
                  <a:pt x="13" y="0"/>
                </a:lnTo>
                <a:lnTo>
                  <a:pt x="0" y="33"/>
                </a:lnTo>
                <a:lnTo>
                  <a:pt x="77" y="40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8" name="Freeform 99"/>
          <p:cNvSpPr>
            <a:spLocks/>
          </p:cNvSpPr>
          <p:nvPr/>
        </p:nvSpPr>
        <p:spPr bwMode="auto">
          <a:xfrm>
            <a:off x="5744718" y="4089210"/>
            <a:ext cx="69850" cy="942975"/>
          </a:xfrm>
          <a:custGeom>
            <a:avLst/>
            <a:gdLst>
              <a:gd name="T0" fmla="*/ 0 w 46"/>
              <a:gd name="T1" fmla="*/ 665 h 665"/>
              <a:gd name="T2" fmla="*/ 26 w 46"/>
              <a:gd name="T3" fmla="*/ 27 h 665"/>
              <a:gd name="T4" fmla="*/ 46 w 46"/>
              <a:gd name="T5" fmla="*/ 0 h 665"/>
              <a:gd name="T6" fmla="*/ 20 w 46"/>
              <a:gd name="T7" fmla="*/ 631 h 665"/>
              <a:gd name="T8" fmla="*/ 0 w 46"/>
              <a:gd name="T9" fmla="*/ 665 h 6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665"/>
              <a:gd name="T17" fmla="*/ 46 w 46"/>
              <a:gd name="T18" fmla="*/ 665 h 6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665">
                <a:moveTo>
                  <a:pt x="0" y="665"/>
                </a:moveTo>
                <a:lnTo>
                  <a:pt x="26" y="27"/>
                </a:lnTo>
                <a:lnTo>
                  <a:pt x="46" y="0"/>
                </a:lnTo>
                <a:lnTo>
                  <a:pt x="20" y="631"/>
                </a:lnTo>
                <a:lnTo>
                  <a:pt x="0" y="665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9" name="Freeform 100"/>
          <p:cNvSpPr>
            <a:spLocks/>
          </p:cNvSpPr>
          <p:nvPr/>
        </p:nvSpPr>
        <p:spPr bwMode="auto">
          <a:xfrm>
            <a:off x="5624068" y="4116197"/>
            <a:ext cx="160338" cy="915988"/>
          </a:xfrm>
          <a:custGeom>
            <a:avLst/>
            <a:gdLst>
              <a:gd name="T0" fmla="*/ 0 w 104"/>
              <a:gd name="T1" fmla="*/ 631 h 645"/>
              <a:gd name="T2" fmla="*/ 26 w 104"/>
              <a:gd name="T3" fmla="*/ 0 h 645"/>
              <a:gd name="T4" fmla="*/ 104 w 104"/>
              <a:gd name="T5" fmla="*/ 7 h 645"/>
              <a:gd name="T6" fmla="*/ 78 w 104"/>
              <a:gd name="T7" fmla="*/ 645 h 645"/>
              <a:gd name="T8" fmla="*/ 0 w 104"/>
              <a:gd name="T9" fmla="*/ 631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645"/>
              <a:gd name="T17" fmla="*/ 104 w 104"/>
              <a:gd name="T18" fmla="*/ 645 h 6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645">
                <a:moveTo>
                  <a:pt x="0" y="631"/>
                </a:moveTo>
                <a:lnTo>
                  <a:pt x="26" y="0"/>
                </a:lnTo>
                <a:lnTo>
                  <a:pt x="104" y="7"/>
                </a:lnTo>
                <a:lnTo>
                  <a:pt x="78" y="645"/>
                </a:lnTo>
                <a:lnTo>
                  <a:pt x="0" y="631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0" name="Freeform 101"/>
          <p:cNvSpPr>
            <a:spLocks/>
          </p:cNvSpPr>
          <p:nvPr/>
        </p:nvSpPr>
        <p:spPr bwMode="auto">
          <a:xfrm>
            <a:off x="5663756" y="4079685"/>
            <a:ext cx="150812" cy="47625"/>
          </a:xfrm>
          <a:custGeom>
            <a:avLst/>
            <a:gdLst>
              <a:gd name="T0" fmla="*/ 78 w 98"/>
              <a:gd name="T1" fmla="*/ 33 h 33"/>
              <a:gd name="T2" fmla="*/ 98 w 98"/>
              <a:gd name="T3" fmla="*/ 6 h 33"/>
              <a:gd name="T4" fmla="*/ 13 w 98"/>
              <a:gd name="T5" fmla="*/ 0 h 33"/>
              <a:gd name="T6" fmla="*/ 0 w 98"/>
              <a:gd name="T7" fmla="*/ 26 h 33"/>
              <a:gd name="T8" fmla="*/ 78 w 98"/>
              <a:gd name="T9" fmla="*/ 33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33"/>
              <a:gd name="T17" fmla="*/ 98 w 9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33">
                <a:moveTo>
                  <a:pt x="78" y="33"/>
                </a:moveTo>
                <a:lnTo>
                  <a:pt x="98" y="6"/>
                </a:lnTo>
                <a:lnTo>
                  <a:pt x="13" y="0"/>
                </a:lnTo>
                <a:lnTo>
                  <a:pt x="0" y="26"/>
                </a:lnTo>
                <a:lnTo>
                  <a:pt x="78" y="33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1" name="Freeform 102"/>
          <p:cNvSpPr>
            <a:spLocks/>
          </p:cNvSpPr>
          <p:nvPr/>
        </p:nvSpPr>
        <p:spPr bwMode="auto">
          <a:xfrm>
            <a:off x="6043168" y="3498660"/>
            <a:ext cx="98425" cy="1562100"/>
          </a:xfrm>
          <a:custGeom>
            <a:avLst/>
            <a:gdLst>
              <a:gd name="T0" fmla="*/ 0 w 65"/>
              <a:gd name="T1" fmla="*/ 1101 h 1101"/>
              <a:gd name="T2" fmla="*/ 52 w 65"/>
              <a:gd name="T3" fmla="*/ 27 h 1101"/>
              <a:gd name="T4" fmla="*/ 65 w 65"/>
              <a:gd name="T5" fmla="*/ 0 h 1101"/>
              <a:gd name="T6" fmla="*/ 13 w 65"/>
              <a:gd name="T7" fmla="*/ 1067 h 1101"/>
              <a:gd name="T8" fmla="*/ 0 w 65"/>
              <a:gd name="T9" fmla="*/ 1101 h 1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101"/>
              <a:gd name="T17" fmla="*/ 65 w 65"/>
              <a:gd name="T18" fmla="*/ 1101 h 1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101">
                <a:moveTo>
                  <a:pt x="0" y="1101"/>
                </a:moveTo>
                <a:lnTo>
                  <a:pt x="52" y="27"/>
                </a:lnTo>
                <a:lnTo>
                  <a:pt x="65" y="0"/>
                </a:lnTo>
                <a:lnTo>
                  <a:pt x="13" y="1067"/>
                </a:lnTo>
                <a:lnTo>
                  <a:pt x="0" y="1101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2" name="Freeform 103"/>
          <p:cNvSpPr>
            <a:spLocks/>
          </p:cNvSpPr>
          <p:nvPr/>
        </p:nvSpPr>
        <p:spPr bwMode="auto">
          <a:xfrm>
            <a:off x="5922518" y="3527235"/>
            <a:ext cx="200025" cy="1533525"/>
          </a:xfrm>
          <a:custGeom>
            <a:avLst/>
            <a:gdLst>
              <a:gd name="T0" fmla="*/ 0 w 130"/>
              <a:gd name="T1" fmla="*/ 1074 h 1081"/>
              <a:gd name="T2" fmla="*/ 52 w 130"/>
              <a:gd name="T3" fmla="*/ 0 h 1081"/>
              <a:gd name="T4" fmla="*/ 130 w 130"/>
              <a:gd name="T5" fmla="*/ 7 h 1081"/>
              <a:gd name="T6" fmla="*/ 78 w 130"/>
              <a:gd name="T7" fmla="*/ 1081 h 1081"/>
              <a:gd name="T8" fmla="*/ 0 w 130"/>
              <a:gd name="T9" fmla="*/ 1074 h 10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081"/>
              <a:gd name="T17" fmla="*/ 130 w 130"/>
              <a:gd name="T18" fmla="*/ 1081 h 10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081">
                <a:moveTo>
                  <a:pt x="0" y="1074"/>
                </a:moveTo>
                <a:lnTo>
                  <a:pt x="52" y="0"/>
                </a:lnTo>
                <a:lnTo>
                  <a:pt x="130" y="7"/>
                </a:lnTo>
                <a:lnTo>
                  <a:pt x="78" y="1081"/>
                </a:lnTo>
                <a:lnTo>
                  <a:pt x="0" y="107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3" name="Freeform 104"/>
          <p:cNvSpPr>
            <a:spLocks/>
          </p:cNvSpPr>
          <p:nvPr/>
        </p:nvSpPr>
        <p:spPr bwMode="auto">
          <a:xfrm>
            <a:off x="6001893" y="3487547"/>
            <a:ext cx="139700" cy="49213"/>
          </a:xfrm>
          <a:custGeom>
            <a:avLst/>
            <a:gdLst>
              <a:gd name="T0" fmla="*/ 78 w 91"/>
              <a:gd name="T1" fmla="*/ 34 h 34"/>
              <a:gd name="T2" fmla="*/ 91 w 91"/>
              <a:gd name="T3" fmla="*/ 7 h 34"/>
              <a:gd name="T4" fmla="*/ 13 w 91"/>
              <a:gd name="T5" fmla="*/ 0 h 34"/>
              <a:gd name="T6" fmla="*/ 0 w 91"/>
              <a:gd name="T7" fmla="*/ 27 h 34"/>
              <a:gd name="T8" fmla="*/ 78 w 91"/>
              <a:gd name="T9" fmla="*/ 34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34"/>
              <a:gd name="T17" fmla="*/ 91 w 91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34">
                <a:moveTo>
                  <a:pt x="78" y="34"/>
                </a:moveTo>
                <a:lnTo>
                  <a:pt x="91" y="7"/>
                </a:lnTo>
                <a:lnTo>
                  <a:pt x="13" y="0"/>
                </a:lnTo>
                <a:lnTo>
                  <a:pt x="0" y="27"/>
                </a:lnTo>
                <a:lnTo>
                  <a:pt x="78" y="34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4" name="Freeform 105"/>
          <p:cNvSpPr>
            <a:spLocks/>
          </p:cNvSpPr>
          <p:nvPr/>
        </p:nvSpPr>
        <p:spPr bwMode="auto">
          <a:xfrm>
            <a:off x="6349556" y="2555685"/>
            <a:ext cx="168275" cy="2543175"/>
          </a:xfrm>
          <a:custGeom>
            <a:avLst/>
            <a:gdLst>
              <a:gd name="T0" fmla="*/ 0 w 110"/>
              <a:gd name="T1" fmla="*/ 1792 h 1792"/>
              <a:gd name="T2" fmla="*/ 97 w 110"/>
              <a:gd name="T3" fmla="*/ 20 h 1792"/>
              <a:gd name="T4" fmla="*/ 110 w 110"/>
              <a:gd name="T5" fmla="*/ 0 h 1792"/>
              <a:gd name="T6" fmla="*/ 13 w 110"/>
              <a:gd name="T7" fmla="*/ 1758 h 1792"/>
              <a:gd name="T8" fmla="*/ 0 w 110"/>
              <a:gd name="T9" fmla="*/ 1792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1792"/>
              <a:gd name="T17" fmla="*/ 110 w 110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1792">
                <a:moveTo>
                  <a:pt x="0" y="1792"/>
                </a:moveTo>
                <a:lnTo>
                  <a:pt x="97" y="20"/>
                </a:lnTo>
                <a:lnTo>
                  <a:pt x="110" y="0"/>
                </a:lnTo>
                <a:lnTo>
                  <a:pt x="13" y="1758"/>
                </a:lnTo>
                <a:lnTo>
                  <a:pt x="0" y="1792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5" name="Freeform 106"/>
          <p:cNvSpPr>
            <a:spLocks/>
          </p:cNvSpPr>
          <p:nvPr/>
        </p:nvSpPr>
        <p:spPr bwMode="auto">
          <a:xfrm>
            <a:off x="6230493" y="2574735"/>
            <a:ext cx="268288" cy="2524125"/>
          </a:xfrm>
          <a:custGeom>
            <a:avLst/>
            <a:gdLst>
              <a:gd name="T0" fmla="*/ 0 w 175"/>
              <a:gd name="T1" fmla="*/ 1772 h 1779"/>
              <a:gd name="T2" fmla="*/ 91 w 175"/>
              <a:gd name="T3" fmla="*/ 0 h 1779"/>
              <a:gd name="T4" fmla="*/ 175 w 175"/>
              <a:gd name="T5" fmla="*/ 7 h 1779"/>
              <a:gd name="T6" fmla="*/ 78 w 175"/>
              <a:gd name="T7" fmla="*/ 1779 h 1779"/>
              <a:gd name="T8" fmla="*/ 0 w 175"/>
              <a:gd name="T9" fmla="*/ 1772 h 1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779"/>
              <a:gd name="T17" fmla="*/ 175 w 175"/>
              <a:gd name="T18" fmla="*/ 1779 h 1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779">
                <a:moveTo>
                  <a:pt x="0" y="1772"/>
                </a:moveTo>
                <a:lnTo>
                  <a:pt x="91" y="0"/>
                </a:lnTo>
                <a:lnTo>
                  <a:pt x="175" y="7"/>
                </a:lnTo>
                <a:lnTo>
                  <a:pt x="78" y="1779"/>
                </a:lnTo>
                <a:lnTo>
                  <a:pt x="0" y="1772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6" name="Freeform 107"/>
          <p:cNvSpPr>
            <a:spLocks/>
          </p:cNvSpPr>
          <p:nvPr/>
        </p:nvSpPr>
        <p:spPr bwMode="auto">
          <a:xfrm>
            <a:off x="6370193" y="2546160"/>
            <a:ext cx="147638" cy="38100"/>
          </a:xfrm>
          <a:custGeom>
            <a:avLst/>
            <a:gdLst>
              <a:gd name="T0" fmla="*/ 84 w 97"/>
              <a:gd name="T1" fmla="*/ 27 h 27"/>
              <a:gd name="T2" fmla="*/ 97 w 97"/>
              <a:gd name="T3" fmla="*/ 7 h 27"/>
              <a:gd name="T4" fmla="*/ 13 w 97"/>
              <a:gd name="T5" fmla="*/ 0 h 27"/>
              <a:gd name="T6" fmla="*/ 0 w 97"/>
              <a:gd name="T7" fmla="*/ 20 h 27"/>
              <a:gd name="T8" fmla="*/ 84 w 97"/>
              <a:gd name="T9" fmla="*/ 2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27"/>
              <a:gd name="T17" fmla="*/ 97 w 9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27">
                <a:moveTo>
                  <a:pt x="84" y="27"/>
                </a:moveTo>
                <a:lnTo>
                  <a:pt x="97" y="7"/>
                </a:lnTo>
                <a:lnTo>
                  <a:pt x="13" y="0"/>
                </a:lnTo>
                <a:lnTo>
                  <a:pt x="0" y="20"/>
                </a:lnTo>
                <a:lnTo>
                  <a:pt x="84" y="27"/>
                </a:lnTo>
                <a:close/>
              </a:path>
            </a:pathLst>
          </a:custGeom>
          <a:solidFill>
            <a:srgbClr val="99BFB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7" name="Freeform 108"/>
          <p:cNvSpPr>
            <a:spLocks/>
          </p:cNvSpPr>
          <p:nvPr/>
        </p:nvSpPr>
        <p:spPr bwMode="auto">
          <a:xfrm>
            <a:off x="1899793" y="4660710"/>
            <a:ext cx="149225" cy="57150"/>
          </a:xfrm>
          <a:custGeom>
            <a:avLst/>
            <a:gdLst>
              <a:gd name="T0" fmla="*/ 64 w 97"/>
              <a:gd name="T1" fmla="*/ 40 h 40"/>
              <a:gd name="T2" fmla="*/ 97 w 97"/>
              <a:gd name="T3" fmla="*/ 7 h 40"/>
              <a:gd name="T4" fmla="*/ 25 w 97"/>
              <a:gd name="T5" fmla="*/ 0 h 40"/>
              <a:gd name="T6" fmla="*/ 0 w 97"/>
              <a:gd name="T7" fmla="*/ 27 h 40"/>
              <a:gd name="T8" fmla="*/ 64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64" y="40"/>
                </a:moveTo>
                <a:lnTo>
                  <a:pt x="97" y="7"/>
                </a:lnTo>
                <a:lnTo>
                  <a:pt x="25" y="0"/>
                </a:lnTo>
                <a:lnTo>
                  <a:pt x="0" y="27"/>
                </a:lnTo>
                <a:lnTo>
                  <a:pt x="64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8" name="Freeform 109"/>
          <p:cNvSpPr>
            <a:spLocks/>
          </p:cNvSpPr>
          <p:nvPr/>
        </p:nvSpPr>
        <p:spPr bwMode="auto">
          <a:xfrm>
            <a:off x="2268093" y="4603560"/>
            <a:ext cx="49213" cy="142875"/>
          </a:xfrm>
          <a:custGeom>
            <a:avLst/>
            <a:gdLst>
              <a:gd name="T0" fmla="*/ 0 w 32"/>
              <a:gd name="T1" fmla="*/ 101 h 101"/>
              <a:gd name="T2" fmla="*/ 0 w 32"/>
              <a:gd name="T3" fmla="*/ 33 h 101"/>
              <a:gd name="T4" fmla="*/ 26 w 32"/>
              <a:gd name="T5" fmla="*/ 0 h 101"/>
              <a:gd name="T6" fmla="*/ 32 w 32"/>
              <a:gd name="T7" fmla="*/ 67 h 101"/>
              <a:gd name="T8" fmla="*/ 0 w 32"/>
              <a:gd name="T9" fmla="*/ 101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01"/>
              <a:gd name="T17" fmla="*/ 32 w 32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01">
                <a:moveTo>
                  <a:pt x="0" y="101"/>
                </a:moveTo>
                <a:lnTo>
                  <a:pt x="0" y="33"/>
                </a:lnTo>
                <a:lnTo>
                  <a:pt x="26" y="0"/>
                </a:lnTo>
                <a:lnTo>
                  <a:pt x="32" y="67"/>
                </a:lnTo>
                <a:lnTo>
                  <a:pt x="0" y="101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9" name="Freeform 110"/>
          <p:cNvSpPr>
            <a:spLocks/>
          </p:cNvSpPr>
          <p:nvPr/>
        </p:nvSpPr>
        <p:spPr bwMode="auto">
          <a:xfrm>
            <a:off x="2156968" y="4632135"/>
            <a:ext cx="111125" cy="114300"/>
          </a:xfrm>
          <a:custGeom>
            <a:avLst/>
            <a:gdLst>
              <a:gd name="T0" fmla="*/ 7 w 72"/>
              <a:gd name="T1" fmla="*/ 74 h 81"/>
              <a:gd name="T2" fmla="*/ 0 w 72"/>
              <a:gd name="T3" fmla="*/ 0 h 81"/>
              <a:gd name="T4" fmla="*/ 72 w 72"/>
              <a:gd name="T5" fmla="*/ 13 h 81"/>
              <a:gd name="T6" fmla="*/ 72 w 72"/>
              <a:gd name="T7" fmla="*/ 81 h 81"/>
              <a:gd name="T8" fmla="*/ 7 w 72"/>
              <a:gd name="T9" fmla="*/ 74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81"/>
              <a:gd name="T17" fmla="*/ 72 w 72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81">
                <a:moveTo>
                  <a:pt x="7" y="74"/>
                </a:moveTo>
                <a:lnTo>
                  <a:pt x="0" y="0"/>
                </a:lnTo>
                <a:lnTo>
                  <a:pt x="72" y="13"/>
                </a:lnTo>
                <a:lnTo>
                  <a:pt x="72" y="81"/>
                </a:lnTo>
                <a:lnTo>
                  <a:pt x="7" y="7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0" name="Freeform 111"/>
          <p:cNvSpPr>
            <a:spLocks/>
          </p:cNvSpPr>
          <p:nvPr/>
        </p:nvSpPr>
        <p:spPr bwMode="auto">
          <a:xfrm>
            <a:off x="2156968" y="4594035"/>
            <a:ext cx="150813" cy="57150"/>
          </a:xfrm>
          <a:custGeom>
            <a:avLst/>
            <a:gdLst>
              <a:gd name="T0" fmla="*/ 72 w 98"/>
              <a:gd name="T1" fmla="*/ 40 h 40"/>
              <a:gd name="T2" fmla="*/ 98 w 98"/>
              <a:gd name="T3" fmla="*/ 7 h 40"/>
              <a:gd name="T4" fmla="*/ 33 w 98"/>
              <a:gd name="T5" fmla="*/ 0 h 40"/>
              <a:gd name="T6" fmla="*/ 0 w 98"/>
              <a:gd name="T7" fmla="*/ 27 h 40"/>
              <a:gd name="T8" fmla="*/ 72 w 98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0"/>
              <a:gd name="T17" fmla="*/ 98 w 9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0">
                <a:moveTo>
                  <a:pt x="72" y="40"/>
                </a:moveTo>
                <a:lnTo>
                  <a:pt x="98" y="7"/>
                </a:lnTo>
                <a:lnTo>
                  <a:pt x="33" y="0"/>
                </a:lnTo>
                <a:lnTo>
                  <a:pt x="0" y="27"/>
                </a:lnTo>
                <a:lnTo>
                  <a:pt x="72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1" name="Freeform 112"/>
          <p:cNvSpPr>
            <a:spLocks/>
          </p:cNvSpPr>
          <p:nvPr/>
        </p:nvSpPr>
        <p:spPr bwMode="auto">
          <a:xfrm>
            <a:off x="2534793" y="4689285"/>
            <a:ext cx="49213" cy="85725"/>
          </a:xfrm>
          <a:custGeom>
            <a:avLst/>
            <a:gdLst>
              <a:gd name="T0" fmla="*/ 6 w 32"/>
              <a:gd name="T1" fmla="*/ 61 h 61"/>
              <a:gd name="T2" fmla="*/ 0 w 32"/>
              <a:gd name="T3" fmla="*/ 27 h 61"/>
              <a:gd name="T4" fmla="*/ 32 w 32"/>
              <a:gd name="T5" fmla="*/ 0 h 61"/>
              <a:gd name="T6" fmla="*/ 32 w 32"/>
              <a:gd name="T7" fmla="*/ 34 h 61"/>
              <a:gd name="T8" fmla="*/ 6 w 32"/>
              <a:gd name="T9" fmla="*/ 61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61"/>
              <a:gd name="T17" fmla="*/ 32 w 3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61">
                <a:moveTo>
                  <a:pt x="6" y="61"/>
                </a:moveTo>
                <a:lnTo>
                  <a:pt x="0" y="27"/>
                </a:lnTo>
                <a:lnTo>
                  <a:pt x="32" y="0"/>
                </a:lnTo>
                <a:lnTo>
                  <a:pt x="32" y="34"/>
                </a:lnTo>
                <a:lnTo>
                  <a:pt x="6" y="61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2" name="Freeform 113"/>
          <p:cNvSpPr>
            <a:spLocks/>
          </p:cNvSpPr>
          <p:nvPr/>
        </p:nvSpPr>
        <p:spPr bwMode="auto">
          <a:xfrm>
            <a:off x="2436368" y="4717860"/>
            <a:ext cx="107950" cy="57150"/>
          </a:xfrm>
          <a:custGeom>
            <a:avLst/>
            <a:gdLst>
              <a:gd name="T0" fmla="*/ 0 w 71"/>
              <a:gd name="T1" fmla="*/ 34 h 41"/>
              <a:gd name="T2" fmla="*/ 0 w 71"/>
              <a:gd name="T3" fmla="*/ 0 h 41"/>
              <a:gd name="T4" fmla="*/ 65 w 71"/>
              <a:gd name="T5" fmla="*/ 7 h 41"/>
              <a:gd name="T6" fmla="*/ 71 w 71"/>
              <a:gd name="T7" fmla="*/ 41 h 41"/>
              <a:gd name="T8" fmla="*/ 0 w 71"/>
              <a:gd name="T9" fmla="*/ 34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41"/>
              <a:gd name="T17" fmla="*/ 71 w 7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41">
                <a:moveTo>
                  <a:pt x="0" y="34"/>
                </a:moveTo>
                <a:lnTo>
                  <a:pt x="0" y="0"/>
                </a:lnTo>
                <a:lnTo>
                  <a:pt x="65" y="7"/>
                </a:lnTo>
                <a:lnTo>
                  <a:pt x="71" y="41"/>
                </a:lnTo>
                <a:lnTo>
                  <a:pt x="0" y="3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3" name="Freeform 114"/>
          <p:cNvSpPr>
            <a:spLocks/>
          </p:cNvSpPr>
          <p:nvPr/>
        </p:nvSpPr>
        <p:spPr bwMode="auto">
          <a:xfrm>
            <a:off x="2436368" y="4670235"/>
            <a:ext cx="147638" cy="57150"/>
          </a:xfrm>
          <a:custGeom>
            <a:avLst/>
            <a:gdLst>
              <a:gd name="T0" fmla="*/ 65 w 97"/>
              <a:gd name="T1" fmla="*/ 40 h 40"/>
              <a:gd name="T2" fmla="*/ 97 w 97"/>
              <a:gd name="T3" fmla="*/ 13 h 40"/>
              <a:gd name="T4" fmla="*/ 26 w 97"/>
              <a:gd name="T5" fmla="*/ 0 h 40"/>
              <a:gd name="T6" fmla="*/ 0 w 97"/>
              <a:gd name="T7" fmla="*/ 33 h 40"/>
              <a:gd name="T8" fmla="*/ 65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65" y="40"/>
                </a:moveTo>
                <a:lnTo>
                  <a:pt x="97" y="13"/>
                </a:lnTo>
                <a:lnTo>
                  <a:pt x="26" y="0"/>
                </a:lnTo>
                <a:lnTo>
                  <a:pt x="0" y="33"/>
                </a:lnTo>
                <a:lnTo>
                  <a:pt x="65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4" name="Freeform 115"/>
          <p:cNvSpPr>
            <a:spLocks/>
          </p:cNvSpPr>
          <p:nvPr/>
        </p:nvSpPr>
        <p:spPr bwMode="auto">
          <a:xfrm>
            <a:off x="2814193" y="4670235"/>
            <a:ext cx="39688" cy="142875"/>
          </a:xfrm>
          <a:custGeom>
            <a:avLst/>
            <a:gdLst>
              <a:gd name="T0" fmla="*/ 0 w 26"/>
              <a:gd name="T1" fmla="*/ 100 h 100"/>
              <a:gd name="T2" fmla="*/ 0 w 26"/>
              <a:gd name="T3" fmla="*/ 33 h 100"/>
              <a:gd name="T4" fmla="*/ 26 w 26"/>
              <a:gd name="T5" fmla="*/ 0 h 100"/>
              <a:gd name="T6" fmla="*/ 26 w 26"/>
              <a:gd name="T7" fmla="*/ 67 h 100"/>
              <a:gd name="T8" fmla="*/ 0 w 26"/>
              <a:gd name="T9" fmla="*/ 100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0"/>
              <a:gd name="T17" fmla="*/ 26 w 26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0">
                <a:moveTo>
                  <a:pt x="0" y="100"/>
                </a:moveTo>
                <a:lnTo>
                  <a:pt x="0" y="33"/>
                </a:lnTo>
                <a:lnTo>
                  <a:pt x="26" y="0"/>
                </a:lnTo>
                <a:lnTo>
                  <a:pt x="26" y="67"/>
                </a:lnTo>
                <a:lnTo>
                  <a:pt x="0" y="100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5" name="Freeform 116"/>
          <p:cNvSpPr>
            <a:spLocks/>
          </p:cNvSpPr>
          <p:nvPr/>
        </p:nvSpPr>
        <p:spPr bwMode="auto">
          <a:xfrm>
            <a:off x="2703068" y="4698810"/>
            <a:ext cx="111125" cy="114300"/>
          </a:xfrm>
          <a:custGeom>
            <a:avLst/>
            <a:gdLst>
              <a:gd name="T0" fmla="*/ 0 w 72"/>
              <a:gd name="T1" fmla="*/ 67 h 80"/>
              <a:gd name="T2" fmla="*/ 0 w 72"/>
              <a:gd name="T3" fmla="*/ 0 h 80"/>
              <a:gd name="T4" fmla="*/ 72 w 72"/>
              <a:gd name="T5" fmla="*/ 13 h 80"/>
              <a:gd name="T6" fmla="*/ 72 w 72"/>
              <a:gd name="T7" fmla="*/ 80 h 80"/>
              <a:gd name="T8" fmla="*/ 0 w 72"/>
              <a:gd name="T9" fmla="*/ 6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80"/>
              <a:gd name="T17" fmla="*/ 72 w 72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80">
                <a:moveTo>
                  <a:pt x="0" y="67"/>
                </a:moveTo>
                <a:lnTo>
                  <a:pt x="0" y="0"/>
                </a:lnTo>
                <a:lnTo>
                  <a:pt x="72" y="13"/>
                </a:lnTo>
                <a:lnTo>
                  <a:pt x="72" y="80"/>
                </a:lnTo>
                <a:lnTo>
                  <a:pt x="0" y="67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6" name="Freeform 117"/>
          <p:cNvSpPr>
            <a:spLocks/>
          </p:cNvSpPr>
          <p:nvPr/>
        </p:nvSpPr>
        <p:spPr bwMode="auto">
          <a:xfrm>
            <a:off x="2703068" y="4660710"/>
            <a:ext cx="150813" cy="57150"/>
          </a:xfrm>
          <a:custGeom>
            <a:avLst/>
            <a:gdLst>
              <a:gd name="T0" fmla="*/ 72 w 98"/>
              <a:gd name="T1" fmla="*/ 40 h 40"/>
              <a:gd name="T2" fmla="*/ 98 w 98"/>
              <a:gd name="T3" fmla="*/ 7 h 40"/>
              <a:gd name="T4" fmla="*/ 26 w 98"/>
              <a:gd name="T5" fmla="*/ 0 h 40"/>
              <a:gd name="T6" fmla="*/ 0 w 98"/>
              <a:gd name="T7" fmla="*/ 27 h 40"/>
              <a:gd name="T8" fmla="*/ 72 w 98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0"/>
              <a:gd name="T17" fmla="*/ 98 w 9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0">
                <a:moveTo>
                  <a:pt x="72" y="40"/>
                </a:moveTo>
                <a:lnTo>
                  <a:pt x="98" y="7"/>
                </a:lnTo>
                <a:lnTo>
                  <a:pt x="26" y="0"/>
                </a:lnTo>
                <a:lnTo>
                  <a:pt x="0" y="27"/>
                </a:lnTo>
                <a:lnTo>
                  <a:pt x="72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7" name="Freeform 118"/>
          <p:cNvSpPr>
            <a:spLocks/>
          </p:cNvSpPr>
          <p:nvPr/>
        </p:nvSpPr>
        <p:spPr bwMode="auto">
          <a:xfrm>
            <a:off x="3090418" y="4746435"/>
            <a:ext cx="41275" cy="95250"/>
          </a:xfrm>
          <a:custGeom>
            <a:avLst/>
            <a:gdLst>
              <a:gd name="T0" fmla="*/ 0 w 26"/>
              <a:gd name="T1" fmla="*/ 67 h 67"/>
              <a:gd name="T2" fmla="*/ 0 w 26"/>
              <a:gd name="T3" fmla="*/ 33 h 67"/>
              <a:gd name="T4" fmla="*/ 26 w 26"/>
              <a:gd name="T5" fmla="*/ 0 h 67"/>
              <a:gd name="T6" fmla="*/ 26 w 26"/>
              <a:gd name="T7" fmla="*/ 33 h 67"/>
              <a:gd name="T8" fmla="*/ 0 w 26"/>
              <a:gd name="T9" fmla="*/ 6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67"/>
              <a:gd name="T17" fmla="*/ 26 w 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67">
                <a:moveTo>
                  <a:pt x="0" y="67"/>
                </a:moveTo>
                <a:lnTo>
                  <a:pt x="0" y="33"/>
                </a:lnTo>
                <a:lnTo>
                  <a:pt x="26" y="0"/>
                </a:lnTo>
                <a:lnTo>
                  <a:pt x="26" y="33"/>
                </a:lnTo>
                <a:lnTo>
                  <a:pt x="0" y="67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8" name="Freeform 119"/>
          <p:cNvSpPr>
            <a:spLocks/>
          </p:cNvSpPr>
          <p:nvPr/>
        </p:nvSpPr>
        <p:spPr bwMode="auto">
          <a:xfrm>
            <a:off x="2982468" y="4784535"/>
            <a:ext cx="107950" cy="57150"/>
          </a:xfrm>
          <a:custGeom>
            <a:avLst/>
            <a:gdLst>
              <a:gd name="T0" fmla="*/ 0 w 71"/>
              <a:gd name="T1" fmla="*/ 34 h 41"/>
              <a:gd name="T2" fmla="*/ 0 w 71"/>
              <a:gd name="T3" fmla="*/ 0 h 41"/>
              <a:gd name="T4" fmla="*/ 71 w 71"/>
              <a:gd name="T5" fmla="*/ 7 h 41"/>
              <a:gd name="T6" fmla="*/ 71 w 71"/>
              <a:gd name="T7" fmla="*/ 41 h 41"/>
              <a:gd name="T8" fmla="*/ 0 w 71"/>
              <a:gd name="T9" fmla="*/ 34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41"/>
              <a:gd name="T17" fmla="*/ 71 w 7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41">
                <a:moveTo>
                  <a:pt x="0" y="34"/>
                </a:moveTo>
                <a:lnTo>
                  <a:pt x="0" y="0"/>
                </a:lnTo>
                <a:lnTo>
                  <a:pt x="71" y="7"/>
                </a:lnTo>
                <a:lnTo>
                  <a:pt x="71" y="41"/>
                </a:lnTo>
                <a:lnTo>
                  <a:pt x="0" y="3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29" name="Freeform 120"/>
          <p:cNvSpPr>
            <a:spLocks/>
          </p:cNvSpPr>
          <p:nvPr/>
        </p:nvSpPr>
        <p:spPr bwMode="auto">
          <a:xfrm>
            <a:off x="2982468" y="4736910"/>
            <a:ext cx="149225" cy="57150"/>
          </a:xfrm>
          <a:custGeom>
            <a:avLst/>
            <a:gdLst>
              <a:gd name="T0" fmla="*/ 71 w 97"/>
              <a:gd name="T1" fmla="*/ 40 h 40"/>
              <a:gd name="T2" fmla="*/ 97 w 97"/>
              <a:gd name="T3" fmla="*/ 7 h 40"/>
              <a:gd name="T4" fmla="*/ 26 w 97"/>
              <a:gd name="T5" fmla="*/ 0 h 40"/>
              <a:gd name="T6" fmla="*/ 0 w 97"/>
              <a:gd name="T7" fmla="*/ 33 h 40"/>
              <a:gd name="T8" fmla="*/ 71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1" y="40"/>
                </a:moveTo>
                <a:lnTo>
                  <a:pt x="97" y="7"/>
                </a:lnTo>
                <a:lnTo>
                  <a:pt x="26" y="0"/>
                </a:lnTo>
                <a:lnTo>
                  <a:pt x="0" y="33"/>
                </a:lnTo>
                <a:lnTo>
                  <a:pt x="71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0" name="Freeform 121"/>
          <p:cNvSpPr>
            <a:spLocks/>
          </p:cNvSpPr>
          <p:nvPr/>
        </p:nvSpPr>
        <p:spPr bwMode="auto">
          <a:xfrm>
            <a:off x="3369818" y="4736910"/>
            <a:ext cx="39688" cy="142875"/>
          </a:xfrm>
          <a:custGeom>
            <a:avLst/>
            <a:gdLst>
              <a:gd name="T0" fmla="*/ 0 w 26"/>
              <a:gd name="T1" fmla="*/ 100 h 100"/>
              <a:gd name="T2" fmla="*/ 0 w 26"/>
              <a:gd name="T3" fmla="*/ 33 h 100"/>
              <a:gd name="T4" fmla="*/ 20 w 26"/>
              <a:gd name="T5" fmla="*/ 0 h 100"/>
              <a:gd name="T6" fmla="*/ 26 w 26"/>
              <a:gd name="T7" fmla="*/ 67 h 100"/>
              <a:gd name="T8" fmla="*/ 0 w 26"/>
              <a:gd name="T9" fmla="*/ 100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0"/>
              <a:gd name="T17" fmla="*/ 26 w 26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0">
                <a:moveTo>
                  <a:pt x="0" y="100"/>
                </a:moveTo>
                <a:lnTo>
                  <a:pt x="0" y="33"/>
                </a:lnTo>
                <a:lnTo>
                  <a:pt x="20" y="0"/>
                </a:lnTo>
                <a:lnTo>
                  <a:pt x="26" y="67"/>
                </a:lnTo>
                <a:lnTo>
                  <a:pt x="0" y="100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1" name="Freeform 122"/>
          <p:cNvSpPr>
            <a:spLocks/>
          </p:cNvSpPr>
          <p:nvPr/>
        </p:nvSpPr>
        <p:spPr bwMode="auto">
          <a:xfrm>
            <a:off x="3260281" y="4765485"/>
            <a:ext cx="109537" cy="114300"/>
          </a:xfrm>
          <a:custGeom>
            <a:avLst/>
            <a:gdLst>
              <a:gd name="T0" fmla="*/ 0 w 71"/>
              <a:gd name="T1" fmla="*/ 67 h 80"/>
              <a:gd name="T2" fmla="*/ 0 w 71"/>
              <a:gd name="T3" fmla="*/ 0 h 80"/>
              <a:gd name="T4" fmla="*/ 71 w 71"/>
              <a:gd name="T5" fmla="*/ 13 h 80"/>
              <a:gd name="T6" fmla="*/ 71 w 71"/>
              <a:gd name="T7" fmla="*/ 80 h 80"/>
              <a:gd name="T8" fmla="*/ 0 w 71"/>
              <a:gd name="T9" fmla="*/ 6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80"/>
              <a:gd name="T17" fmla="*/ 71 w 71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80">
                <a:moveTo>
                  <a:pt x="0" y="67"/>
                </a:moveTo>
                <a:lnTo>
                  <a:pt x="0" y="0"/>
                </a:lnTo>
                <a:lnTo>
                  <a:pt x="71" y="13"/>
                </a:lnTo>
                <a:lnTo>
                  <a:pt x="71" y="80"/>
                </a:lnTo>
                <a:lnTo>
                  <a:pt x="0" y="67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2" name="Freeform 123"/>
          <p:cNvSpPr>
            <a:spLocks/>
          </p:cNvSpPr>
          <p:nvPr/>
        </p:nvSpPr>
        <p:spPr bwMode="auto">
          <a:xfrm>
            <a:off x="3260281" y="4717860"/>
            <a:ext cx="139700" cy="66675"/>
          </a:xfrm>
          <a:custGeom>
            <a:avLst/>
            <a:gdLst>
              <a:gd name="T0" fmla="*/ 71 w 91"/>
              <a:gd name="T1" fmla="*/ 47 h 47"/>
              <a:gd name="T2" fmla="*/ 91 w 91"/>
              <a:gd name="T3" fmla="*/ 14 h 47"/>
              <a:gd name="T4" fmla="*/ 19 w 91"/>
              <a:gd name="T5" fmla="*/ 0 h 47"/>
              <a:gd name="T6" fmla="*/ 0 w 91"/>
              <a:gd name="T7" fmla="*/ 34 h 47"/>
              <a:gd name="T8" fmla="*/ 71 w 91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7"/>
              <a:gd name="T17" fmla="*/ 91 w 91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7">
                <a:moveTo>
                  <a:pt x="71" y="47"/>
                </a:moveTo>
                <a:lnTo>
                  <a:pt x="91" y="14"/>
                </a:lnTo>
                <a:lnTo>
                  <a:pt x="19" y="0"/>
                </a:lnTo>
                <a:lnTo>
                  <a:pt x="0" y="34"/>
                </a:lnTo>
                <a:lnTo>
                  <a:pt x="71" y="47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3" name="Freeform 124"/>
          <p:cNvSpPr>
            <a:spLocks/>
          </p:cNvSpPr>
          <p:nvPr/>
        </p:nvSpPr>
        <p:spPr bwMode="auto">
          <a:xfrm>
            <a:off x="3647631" y="4765485"/>
            <a:ext cx="41275" cy="142875"/>
          </a:xfrm>
          <a:custGeom>
            <a:avLst/>
            <a:gdLst>
              <a:gd name="T0" fmla="*/ 0 w 26"/>
              <a:gd name="T1" fmla="*/ 101 h 101"/>
              <a:gd name="T2" fmla="*/ 0 w 26"/>
              <a:gd name="T3" fmla="*/ 33 h 101"/>
              <a:gd name="T4" fmla="*/ 26 w 26"/>
              <a:gd name="T5" fmla="*/ 0 h 101"/>
              <a:gd name="T6" fmla="*/ 26 w 26"/>
              <a:gd name="T7" fmla="*/ 67 h 101"/>
              <a:gd name="T8" fmla="*/ 0 w 26"/>
              <a:gd name="T9" fmla="*/ 101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1"/>
              <a:gd name="T17" fmla="*/ 26 w 26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1">
                <a:moveTo>
                  <a:pt x="0" y="101"/>
                </a:moveTo>
                <a:lnTo>
                  <a:pt x="0" y="33"/>
                </a:lnTo>
                <a:lnTo>
                  <a:pt x="26" y="0"/>
                </a:lnTo>
                <a:lnTo>
                  <a:pt x="26" y="67"/>
                </a:lnTo>
                <a:lnTo>
                  <a:pt x="0" y="101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4" name="Freeform 125"/>
          <p:cNvSpPr>
            <a:spLocks/>
          </p:cNvSpPr>
          <p:nvPr/>
        </p:nvSpPr>
        <p:spPr bwMode="auto">
          <a:xfrm>
            <a:off x="3538093" y="4794060"/>
            <a:ext cx="109538" cy="114300"/>
          </a:xfrm>
          <a:custGeom>
            <a:avLst/>
            <a:gdLst>
              <a:gd name="T0" fmla="*/ 0 w 72"/>
              <a:gd name="T1" fmla="*/ 74 h 81"/>
              <a:gd name="T2" fmla="*/ 0 w 72"/>
              <a:gd name="T3" fmla="*/ 0 h 81"/>
              <a:gd name="T4" fmla="*/ 72 w 72"/>
              <a:gd name="T5" fmla="*/ 13 h 81"/>
              <a:gd name="T6" fmla="*/ 72 w 72"/>
              <a:gd name="T7" fmla="*/ 81 h 81"/>
              <a:gd name="T8" fmla="*/ 0 w 72"/>
              <a:gd name="T9" fmla="*/ 74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81"/>
              <a:gd name="T17" fmla="*/ 72 w 72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81">
                <a:moveTo>
                  <a:pt x="0" y="74"/>
                </a:moveTo>
                <a:lnTo>
                  <a:pt x="0" y="0"/>
                </a:lnTo>
                <a:lnTo>
                  <a:pt x="72" y="13"/>
                </a:lnTo>
                <a:lnTo>
                  <a:pt x="72" y="81"/>
                </a:lnTo>
                <a:lnTo>
                  <a:pt x="0" y="7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5" name="Freeform 126"/>
          <p:cNvSpPr>
            <a:spLocks/>
          </p:cNvSpPr>
          <p:nvPr/>
        </p:nvSpPr>
        <p:spPr bwMode="auto">
          <a:xfrm>
            <a:off x="3538093" y="4746435"/>
            <a:ext cx="150813" cy="66675"/>
          </a:xfrm>
          <a:custGeom>
            <a:avLst/>
            <a:gdLst>
              <a:gd name="T0" fmla="*/ 72 w 98"/>
              <a:gd name="T1" fmla="*/ 46 h 46"/>
              <a:gd name="T2" fmla="*/ 98 w 98"/>
              <a:gd name="T3" fmla="*/ 13 h 46"/>
              <a:gd name="T4" fmla="*/ 20 w 98"/>
              <a:gd name="T5" fmla="*/ 0 h 46"/>
              <a:gd name="T6" fmla="*/ 0 w 98"/>
              <a:gd name="T7" fmla="*/ 33 h 46"/>
              <a:gd name="T8" fmla="*/ 72 w 98"/>
              <a:gd name="T9" fmla="*/ 46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6"/>
              <a:gd name="T17" fmla="*/ 98 w 98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6">
                <a:moveTo>
                  <a:pt x="72" y="46"/>
                </a:moveTo>
                <a:lnTo>
                  <a:pt x="98" y="13"/>
                </a:lnTo>
                <a:lnTo>
                  <a:pt x="20" y="0"/>
                </a:lnTo>
                <a:lnTo>
                  <a:pt x="0" y="33"/>
                </a:lnTo>
                <a:lnTo>
                  <a:pt x="72" y="46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6" name="Freeform 127"/>
          <p:cNvSpPr>
            <a:spLocks/>
          </p:cNvSpPr>
          <p:nvPr/>
        </p:nvSpPr>
        <p:spPr bwMode="auto">
          <a:xfrm>
            <a:off x="3936556" y="4803585"/>
            <a:ext cx="28575" cy="142875"/>
          </a:xfrm>
          <a:custGeom>
            <a:avLst/>
            <a:gdLst>
              <a:gd name="T0" fmla="*/ 0 w 19"/>
              <a:gd name="T1" fmla="*/ 100 h 100"/>
              <a:gd name="T2" fmla="*/ 0 w 19"/>
              <a:gd name="T3" fmla="*/ 33 h 100"/>
              <a:gd name="T4" fmla="*/ 19 w 19"/>
              <a:gd name="T5" fmla="*/ 0 h 100"/>
              <a:gd name="T6" fmla="*/ 19 w 19"/>
              <a:gd name="T7" fmla="*/ 67 h 100"/>
              <a:gd name="T8" fmla="*/ 0 w 19"/>
              <a:gd name="T9" fmla="*/ 100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00"/>
              <a:gd name="T17" fmla="*/ 19 w 19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00">
                <a:moveTo>
                  <a:pt x="0" y="100"/>
                </a:moveTo>
                <a:lnTo>
                  <a:pt x="0" y="33"/>
                </a:lnTo>
                <a:lnTo>
                  <a:pt x="19" y="0"/>
                </a:lnTo>
                <a:lnTo>
                  <a:pt x="19" y="67"/>
                </a:lnTo>
                <a:lnTo>
                  <a:pt x="0" y="100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7" name="Freeform 128"/>
          <p:cNvSpPr>
            <a:spLocks/>
          </p:cNvSpPr>
          <p:nvPr/>
        </p:nvSpPr>
        <p:spPr bwMode="auto">
          <a:xfrm>
            <a:off x="3817493" y="4832160"/>
            <a:ext cx="119063" cy="114300"/>
          </a:xfrm>
          <a:custGeom>
            <a:avLst/>
            <a:gdLst>
              <a:gd name="T0" fmla="*/ 0 w 78"/>
              <a:gd name="T1" fmla="*/ 67 h 80"/>
              <a:gd name="T2" fmla="*/ 0 w 78"/>
              <a:gd name="T3" fmla="*/ 0 h 80"/>
              <a:gd name="T4" fmla="*/ 78 w 78"/>
              <a:gd name="T5" fmla="*/ 13 h 80"/>
              <a:gd name="T6" fmla="*/ 78 w 78"/>
              <a:gd name="T7" fmla="*/ 80 h 80"/>
              <a:gd name="T8" fmla="*/ 0 w 78"/>
              <a:gd name="T9" fmla="*/ 6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80"/>
              <a:gd name="T17" fmla="*/ 78 w 78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80">
                <a:moveTo>
                  <a:pt x="0" y="67"/>
                </a:moveTo>
                <a:lnTo>
                  <a:pt x="0" y="0"/>
                </a:lnTo>
                <a:lnTo>
                  <a:pt x="78" y="13"/>
                </a:lnTo>
                <a:lnTo>
                  <a:pt x="78" y="80"/>
                </a:lnTo>
                <a:lnTo>
                  <a:pt x="0" y="67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8" name="Freeform 129"/>
          <p:cNvSpPr>
            <a:spLocks/>
          </p:cNvSpPr>
          <p:nvPr/>
        </p:nvSpPr>
        <p:spPr bwMode="auto">
          <a:xfrm>
            <a:off x="3817493" y="4784535"/>
            <a:ext cx="147638" cy="66675"/>
          </a:xfrm>
          <a:custGeom>
            <a:avLst/>
            <a:gdLst>
              <a:gd name="T0" fmla="*/ 78 w 97"/>
              <a:gd name="T1" fmla="*/ 47 h 47"/>
              <a:gd name="T2" fmla="*/ 97 w 97"/>
              <a:gd name="T3" fmla="*/ 14 h 47"/>
              <a:gd name="T4" fmla="*/ 26 w 97"/>
              <a:gd name="T5" fmla="*/ 0 h 47"/>
              <a:gd name="T6" fmla="*/ 0 w 97"/>
              <a:gd name="T7" fmla="*/ 34 h 47"/>
              <a:gd name="T8" fmla="*/ 78 w 97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7"/>
              <a:gd name="T17" fmla="*/ 97 w 9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7">
                <a:moveTo>
                  <a:pt x="78" y="47"/>
                </a:moveTo>
                <a:lnTo>
                  <a:pt x="97" y="14"/>
                </a:lnTo>
                <a:lnTo>
                  <a:pt x="26" y="0"/>
                </a:lnTo>
                <a:lnTo>
                  <a:pt x="0" y="34"/>
                </a:lnTo>
                <a:lnTo>
                  <a:pt x="78" y="47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39" name="Freeform 130"/>
          <p:cNvSpPr>
            <a:spLocks/>
          </p:cNvSpPr>
          <p:nvPr/>
        </p:nvSpPr>
        <p:spPr bwMode="auto">
          <a:xfrm>
            <a:off x="4223893" y="4832160"/>
            <a:ext cx="30163" cy="142875"/>
          </a:xfrm>
          <a:custGeom>
            <a:avLst/>
            <a:gdLst>
              <a:gd name="T0" fmla="*/ 0 w 20"/>
              <a:gd name="T1" fmla="*/ 101 h 101"/>
              <a:gd name="T2" fmla="*/ 0 w 20"/>
              <a:gd name="T3" fmla="*/ 33 h 101"/>
              <a:gd name="T4" fmla="*/ 20 w 20"/>
              <a:gd name="T5" fmla="*/ 0 h 101"/>
              <a:gd name="T6" fmla="*/ 20 w 20"/>
              <a:gd name="T7" fmla="*/ 67 h 101"/>
              <a:gd name="T8" fmla="*/ 0 w 20"/>
              <a:gd name="T9" fmla="*/ 101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01"/>
              <a:gd name="T17" fmla="*/ 20 w 20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01">
                <a:moveTo>
                  <a:pt x="0" y="101"/>
                </a:moveTo>
                <a:lnTo>
                  <a:pt x="0" y="33"/>
                </a:lnTo>
                <a:lnTo>
                  <a:pt x="20" y="0"/>
                </a:lnTo>
                <a:lnTo>
                  <a:pt x="20" y="67"/>
                </a:lnTo>
                <a:lnTo>
                  <a:pt x="0" y="101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0" name="Freeform 131"/>
          <p:cNvSpPr>
            <a:spLocks/>
          </p:cNvSpPr>
          <p:nvPr/>
        </p:nvSpPr>
        <p:spPr bwMode="auto">
          <a:xfrm>
            <a:off x="4104831" y="4870260"/>
            <a:ext cx="119062" cy="104775"/>
          </a:xfrm>
          <a:custGeom>
            <a:avLst/>
            <a:gdLst>
              <a:gd name="T0" fmla="*/ 0 w 78"/>
              <a:gd name="T1" fmla="*/ 67 h 74"/>
              <a:gd name="T2" fmla="*/ 0 w 78"/>
              <a:gd name="T3" fmla="*/ 0 h 74"/>
              <a:gd name="T4" fmla="*/ 78 w 78"/>
              <a:gd name="T5" fmla="*/ 6 h 74"/>
              <a:gd name="T6" fmla="*/ 78 w 78"/>
              <a:gd name="T7" fmla="*/ 74 h 74"/>
              <a:gd name="T8" fmla="*/ 0 w 78"/>
              <a:gd name="T9" fmla="*/ 6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4"/>
              <a:gd name="T17" fmla="*/ 78 w 7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4">
                <a:moveTo>
                  <a:pt x="0" y="67"/>
                </a:moveTo>
                <a:lnTo>
                  <a:pt x="0" y="0"/>
                </a:lnTo>
                <a:lnTo>
                  <a:pt x="78" y="6"/>
                </a:lnTo>
                <a:lnTo>
                  <a:pt x="78" y="74"/>
                </a:lnTo>
                <a:lnTo>
                  <a:pt x="0" y="67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1" name="Freeform 132"/>
          <p:cNvSpPr>
            <a:spLocks/>
          </p:cNvSpPr>
          <p:nvPr/>
        </p:nvSpPr>
        <p:spPr bwMode="auto">
          <a:xfrm>
            <a:off x="4104831" y="4822635"/>
            <a:ext cx="149225" cy="57150"/>
          </a:xfrm>
          <a:custGeom>
            <a:avLst/>
            <a:gdLst>
              <a:gd name="T0" fmla="*/ 78 w 98"/>
              <a:gd name="T1" fmla="*/ 40 h 40"/>
              <a:gd name="T2" fmla="*/ 98 w 98"/>
              <a:gd name="T3" fmla="*/ 7 h 40"/>
              <a:gd name="T4" fmla="*/ 20 w 98"/>
              <a:gd name="T5" fmla="*/ 0 h 40"/>
              <a:gd name="T6" fmla="*/ 0 w 98"/>
              <a:gd name="T7" fmla="*/ 34 h 40"/>
              <a:gd name="T8" fmla="*/ 78 w 98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0"/>
              <a:gd name="T17" fmla="*/ 98 w 9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0">
                <a:moveTo>
                  <a:pt x="78" y="40"/>
                </a:moveTo>
                <a:lnTo>
                  <a:pt x="98" y="7"/>
                </a:lnTo>
                <a:lnTo>
                  <a:pt x="20" y="0"/>
                </a:lnTo>
                <a:lnTo>
                  <a:pt x="0" y="34"/>
                </a:lnTo>
                <a:lnTo>
                  <a:pt x="78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2" name="Freeform 133"/>
          <p:cNvSpPr>
            <a:spLocks/>
          </p:cNvSpPr>
          <p:nvPr/>
        </p:nvSpPr>
        <p:spPr bwMode="auto">
          <a:xfrm>
            <a:off x="4511231" y="4765485"/>
            <a:ext cx="31750" cy="247650"/>
          </a:xfrm>
          <a:custGeom>
            <a:avLst/>
            <a:gdLst>
              <a:gd name="T0" fmla="*/ 0 w 20"/>
              <a:gd name="T1" fmla="*/ 174 h 174"/>
              <a:gd name="T2" fmla="*/ 0 w 20"/>
              <a:gd name="T3" fmla="*/ 33 h 174"/>
              <a:gd name="T4" fmla="*/ 20 w 20"/>
              <a:gd name="T5" fmla="*/ 0 h 174"/>
              <a:gd name="T6" fmla="*/ 20 w 20"/>
              <a:gd name="T7" fmla="*/ 141 h 174"/>
              <a:gd name="T8" fmla="*/ 0 w 20"/>
              <a:gd name="T9" fmla="*/ 174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74"/>
              <a:gd name="T17" fmla="*/ 20 w 20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74">
                <a:moveTo>
                  <a:pt x="0" y="174"/>
                </a:moveTo>
                <a:lnTo>
                  <a:pt x="0" y="33"/>
                </a:lnTo>
                <a:lnTo>
                  <a:pt x="20" y="0"/>
                </a:lnTo>
                <a:lnTo>
                  <a:pt x="20" y="141"/>
                </a:lnTo>
                <a:lnTo>
                  <a:pt x="0" y="174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3" name="Freeform 134"/>
          <p:cNvSpPr>
            <a:spLocks/>
          </p:cNvSpPr>
          <p:nvPr/>
        </p:nvSpPr>
        <p:spPr bwMode="auto">
          <a:xfrm>
            <a:off x="4393756" y="4803585"/>
            <a:ext cx="117475" cy="209550"/>
          </a:xfrm>
          <a:custGeom>
            <a:avLst/>
            <a:gdLst>
              <a:gd name="T0" fmla="*/ 0 w 77"/>
              <a:gd name="T1" fmla="*/ 134 h 147"/>
              <a:gd name="T2" fmla="*/ 0 w 77"/>
              <a:gd name="T3" fmla="*/ 0 h 147"/>
              <a:gd name="T4" fmla="*/ 77 w 77"/>
              <a:gd name="T5" fmla="*/ 6 h 147"/>
              <a:gd name="T6" fmla="*/ 77 w 77"/>
              <a:gd name="T7" fmla="*/ 147 h 147"/>
              <a:gd name="T8" fmla="*/ 0 w 77"/>
              <a:gd name="T9" fmla="*/ 13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47"/>
              <a:gd name="T17" fmla="*/ 77 w 77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47">
                <a:moveTo>
                  <a:pt x="0" y="134"/>
                </a:moveTo>
                <a:lnTo>
                  <a:pt x="0" y="0"/>
                </a:lnTo>
                <a:lnTo>
                  <a:pt x="77" y="6"/>
                </a:lnTo>
                <a:lnTo>
                  <a:pt x="77" y="147"/>
                </a:lnTo>
                <a:lnTo>
                  <a:pt x="0" y="13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4" name="Freeform 135"/>
          <p:cNvSpPr>
            <a:spLocks/>
          </p:cNvSpPr>
          <p:nvPr/>
        </p:nvSpPr>
        <p:spPr bwMode="auto">
          <a:xfrm>
            <a:off x="4393756" y="4755960"/>
            <a:ext cx="149225" cy="57150"/>
          </a:xfrm>
          <a:custGeom>
            <a:avLst/>
            <a:gdLst>
              <a:gd name="T0" fmla="*/ 77 w 97"/>
              <a:gd name="T1" fmla="*/ 40 h 40"/>
              <a:gd name="T2" fmla="*/ 97 w 97"/>
              <a:gd name="T3" fmla="*/ 7 h 40"/>
              <a:gd name="T4" fmla="*/ 19 w 97"/>
              <a:gd name="T5" fmla="*/ 0 h 40"/>
              <a:gd name="T6" fmla="*/ 0 w 97"/>
              <a:gd name="T7" fmla="*/ 34 h 40"/>
              <a:gd name="T8" fmla="*/ 77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7" y="40"/>
                </a:moveTo>
                <a:lnTo>
                  <a:pt x="97" y="7"/>
                </a:lnTo>
                <a:lnTo>
                  <a:pt x="19" y="0"/>
                </a:lnTo>
                <a:lnTo>
                  <a:pt x="0" y="34"/>
                </a:lnTo>
                <a:lnTo>
                  <a:pt x="77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5" name="Freeform 136"/>
          <p:cNvSpPr>
            <a:spLocks/>
          </p:cNvSpPr>
          <p:nvPr/>
        </p:nvSpPr>
        <p:spPr bwMode="auto">
          <a:xfrm>
            <a:off x="4801743" y="4803585"/>
            <a:ext cx="28575" cy="247650"/>
          </a:xfrm>
          <a:custGeom>
            <a:avLst/>
            <a:gdLst>
              <a:gd name="T0" fmla="*/ 0 w 19"/>
              <a:gd name="T1" fmla="*/ 174 h 174"/>
              <a:gd name="T2" fmla="*/ 0 w 19"/>
              <a:gd name="T3" fmla="*/ 33 h 174"/>
              <a:gd name="T4" fmla="*/ 19 w 19"/>
              <a:gd name="T5" fmla="*/ 0 h 174"/>
              <a:gd name="T6" fmla="*/ 19 w 19"/>
              <a:gd name="T7" fmla="*/ 134 h 174"/>
              <a:gd name="T8" fmla="*/ 0 w 19"/>
              <a:gd name="T9" fmla="*/ 174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74"/>
              <a:gd name="T17" fmla="*/ 19 w 19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74">
                <a:moveTo>
                  <a:pt x="0" y="174"/>
                </a:moveTo>
                <a:lnTo>
                  <a:pt x="0" y="33"/>
                </a:lnTo>
                <a:lnTo>
                  <a:pt x="19" y="0"/>
                </a:lnTo>
                <a:lnTo>
                  <a:pt x="19" y="134"/>
                </a:lnTo>
                <a:lnTo>
                  <a:pt x="0" y="174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6" name="Freeform 137"/>
          <p:cNvSpPr>
            <a:spLocks/>
          </p:cNvSpPr>
          <p:nvPr/>
        </p:nvSpPr>
        <p:spPr bwMode="auto">
          <a:xfrm>
            <a:off x="4681093" y="4832160"/>
            <a:ext cx="120650" cy="219075"/>
          </a:xfrm>
          <a:custGeom>
            <a:avLst/>
            <a:gdLst>
              <a:gd name="T0" fmla="*/ 0 w 78"/>
              <a:gd name="T1" fmla="*/ 141 h 154"/>
              <a:gd name="T2" fmla="*/ 6 w 78"/>
              <a:gd name="T3" fmla="*/ 0 h 154"/>
              <a:gd name="T4" fmla="*/ 78 w 78"/>
              <a:gd name="T5" fmla="*/ 13 h 154"/>
              <a:gd name="T6" fmla="*/ 78 w 78"/>
              <a:gd name="T7" fmla="*/ 154 h 154"/>
              <a:gd name="T8" fmla="*/ 0 w 78"/>
              <a:gd name="T9" fmla="*/ 141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154"/>
              <a:gd name="T17" fmla="*/ 78 w 78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154">
                <a:moveTo>
                  <a:pt x="0" y="141"/>
                </a:moveTo>
                <a:lnTo>
                  <a:pt x="6" y="0"/>
                </a:lnTo>
                <a:lnTo>
                  <a:pt x="78" y="13"/>
                </a:lnTo>
                <a:lnTo>
                  <a:pt x="78" y="154"/>
                </a:lnTo>
                <a:lnTo>
                  <a:pt x="0" y="14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7" name="Freeform 138"/>
          <p:cNvSpPr>
            <a:spLocks/>
          </p:cNvSpPr>
          <p:nvPr/>
        </p:nvSpPr>
        <p:spPr bwMode="auto">
          <a:xfrm>
            <a:off x="4690618" y="4794060"/>
            <a:ext cx="139700" cy="57150"/>
          </a:xfrm>
          <a:custGeom>
            <a:avLst/>
            <a:gdLst>
              <a:gd name="T0" fmla="*/ 72 w 91"/>
              <a:gd name="T1" fmla="*/ 40 h 40"/>
              <a:gd name="T2" fmla="*/ 91 w 91"/>
              <a:gd name="T3" fmla="*/ 7 h 40"/>
              <a:gd name="T4" fmla="*/ 13 w 91"/>
              <a:gd name="T5" fmla="*/ 0 h 40"/>
              <a:gd name="T6" fmla="*/ 0 w 91"/>
              <a:gd name="T7" fmla="*/ 27 h 40"/>
              <a:gd name="T8" fmla="*/ 72 w 91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0"/>
              <a:gd name="T17" fmla="*/ 91 w 9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0">
                <a:moveTo>
                  <a:pt x="72" y="40"/>
                </a:moveTo>
                <a:lnTo>
                  <a:pt x="91" y="7"/>
                </a:lnTo>
                <a:lnTo>
                  <a:pt x="13" y="0"/>
                </a:lnTo>
                <a:lnTo>
                  <a:pt x="0" y="27"/>
                </a:lnTo>
                <a:lnTo>
                  <a:pt x="72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8" name="Freeform 139"/>
          <p:cNvSpPr>
            <a:spLocks/>
          </p:cNvSpPr>
          <p:nvPr/>
        </p:nvSpPr>
        <p:spPr bwMode="auto">
          <a:xfrm>
            <a:off x="5098606" y="4441635"/>
            <a:ext cx="39687" cy="638175"/>
          </a:xfrm>
          <a:custGeom>
            <a:avLst/>
            <a:gdLst>
              <a:gd name="T0" fmla="*/ 0 w 26"/>
              <a:gd name="T1" fmla="*/ 449 h 449"/>
              <a:gd name="T2" fmla="*/ 7 w 26"/>
              <a:gd name="T3" fmla="*/ 27 h 449"/>
              <a:gd name="T4" fmla="*/ 26 w 26"/>
              <a:gd name="T5" fmla="*/ 0 h 449"/>
              <a:gd name="T6" fmla="*/ 13 w 26"/>
              <a:gd name="T7" fmla="*/ 416 h 449"/>
              <a:gd name="T8" fmla="*/ 0 w 26"/>
              <a:gd name="T9" fmla="*/ 449 h 4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449"/>
              <a:gd name="T17" fmla="*/ 26 w 26"/>
              <a:gd name="T18" fmla="*/ 449 h 4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449">
                <a:moveTo>
                  <a:pt x="0" y="449"/>
                </a:moveTo>
                <a:lnTo>
                  <a:pt x="7" y="27"/>
                </a:lnTo>
                <a:lnTo>
                  <a:pt x="26" y="0"/>
                </a:lnTo>
                <a:lnTo>
                  <a:pt x="13" y="416"/>
                </a:lnTo>
                <a:lnTo>
                  <a:pt x="0" y="449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49" name="Freeform 140"/>
          <p:cNvSpPr>
            <a:spLocks/>
          </p:cNvSpPr>
          <p:nvPr/>
        </p:nvSpPr>
        <p:spPr bwMode="auto">
          <a:xfrm>
            <a:off x="4977956" y="4470210"/>
            <a:ext cx="130175" cy="609600"/>
          </a:xfrm>
          <a:custGeom>
            <a:avLst/>
            <a:gdLst>
              <a:gd name="T0" fmla="*/ 0 w 85"/>
              <a:gd name="T1" fmla="*/ 423 h 429"/>
              <a:gd name="T2" fmla="*/ 7 w 85"/>
              <a:gd name="T3" fmla="*/ 0 h 429"/>
              <a:gd name="T4" fmla="*/ 85 w 85"/>
              <a:gd name="T5" fmla="*/ 7 h 429"/>
              <a:gd name="T6" fmla="*/ 78 w 85"/>
              <a:gd name="T7" fmla="*/ 429 h 429"/>
              <a:gd name="T8" fmla="*/ 0 w 85"/>
              <a:gd name="T9" fmla="*/ 423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429"/>
              <a:gd name="T17" fmla="*/ 85 w 85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429">
                <a:moveTo>
                  <a:pt x="0" y="423"/>
                </a:moveTo>
                <a:lnTo>
                  <a:pt x="7" y="0"/>
                </a:lnTo>
                <a:lnTo>
                  <a:pt x="85" y="7"/>
                </a:lnTo>
                <a:lnTo>
                  <a:pt x="78" y="429"/>
                </a:lnTo>
                <a:lnTo>
                  <a:pt x="0" y="42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0" name="Freeform 141"/>
          <p:cNvSpPr>
            <a:spLocks/>
          </p:cNvSpPr>
          <p:nvPr/>
        </p:nvSpPr>
        <p:spPr bwMode="auto">
          <a:xfrm>
            <a:off x="4989068" y="4422585"/>
            <a:ext cx="149225" cy="57150"/>
          </a:xfrm>
          <a:custGeom>
            <a:avLst/>
            <a:gdLst>
              <a:gd name="T0" fmla="*/ 78 w 97"/>
              <a:gd name="T1" fmla="*/ 41 h 41"/>
              <a:gd name="T2" fmla="*/ 97 w 97"/>
              <a:gd name="T3" fmla="*/ 14 h 41"/>
              <a:gd name="T4" fmla="*/ 19 w 97"/>
              <a:gd name="T5" fmla="*/ 0 h 41"/>
              <a:gd name="T6" fmla="*/ 0 w 97"/>
              <a:gd name="T7" fmla="*/ 34 h 41"/>
              <a:gd name="T8" fmla="*/ 78 w 97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1"/>
              <a:gd name="T17" fmla="*/ 97 w 97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1">
                <a:moveTo>
                  <a:pt x="78" y="41"/>
                </a:moveTo>
                <a:lnTo>
                  <a:pt x="97" y="14"/>
                </a:lnTo>
                <a:lnTo>
                  <a:pt x="19" y="0"/>
                </a:lnTo>
                <a:lnTo>
                  <a:pt x="0" y="34"/>
                </a:lnTo>
                <a:lnTo>
                  <a:pt x="78" y="41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1" name="Freeform 142"/>
          <p:cNvSpPr>
            <a:spLocks/>
          </p:cNvSpPr>
          <p:nvPr/>
        </p:nvSpPr>
        <p:spPr bwMode="auto">
          <a:xfrm>
            <a:off x="5397056" y="4670235"/>
            <a:ext cx="28575" cy="447675"/>
          </a:xfrm>
          <a:custGeom>
            <a:avLst/>
            <a:gdLst>
              <a:gd name="T0" fmla="*/ 0 w 19"/>
              <a:gd name="T1" fmla="*/ 315 h 315"/>
              <a:gd name="T2" fmla="*/ 6 w 19"/>
              <a:gd name="T3" fmla="*/ 33 h 315"/>
              <a:gd name="T4" fmla="*/ 19 w 19"/>
              <a:gd name="T5" fmla="*/ 0 h 315"/>
              <a:gd name="T6" fmla="*/ 13 w 19"/>
              <a:gd name="T7" fmla="*/ 282 h 315"/>
              <a:gd name="T8" fmla="*/ 0 w 19"/>
              <a:gd name="T9" fmla="*/ 315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315"/>
              <a:gd name="T17" fmla="*/ 19 w 19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315">
                <a:moveTo>
                  <a:pt x="0" y="315"/>
                </a:moveTo>
                <a:lnTo>
                  <a:pt x="6" y="33"/>
                </a:lnTo>
                <a:lnTo>
                  <a:pt x="19" y="0"/>
                </a:lnTo>
                <a:lnTo>
                  <a:pt x="13" y="282"/>
                </a:lnTo>
                <a:lnTo>
                  <a:pt x="0" y="315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2" name="Freeform 143"/>
          <p:cNvSpPr>
            <a:spLocks/>
          </p:cNvSpPr>
          <p:nvPr/>
        </p:nvSpPr>
        <p:spPr bwMode="auto">
          <a:xfrm>
            <a:off x="5276406" y="4708335"/>
            <a:ext cx="128587" cy="409575"/>
          </a:xfrm>
          <a:custGeom>
            <a:avLst/>
            <a:gdLst>
              <a:gd name="T0" fmla="*/ 0 w 84"/>
              <a:gd name="T1" fmla="*/ 275 h 288"/>
              <a:gd name="T2" fmla="*/ 7 w 84"/>
              <a:gd name="T3" fmla="*/ 0 h 288"/>
              <a:gd name="T4" fmla="*/ 84 w 84"/>
              <a:gd name="T5" fmla="*/ 6 h 288"/>
              <a:gd name="T6" fmla="*/ 78 w 84"/>
              <a:gd name="T7" fmla="*/ 288 h 288"/>
              <a:gd name="T8" fmla="*/ 0 w 84"/>
              <a:gd name="T9" fmla="*/ 275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288"/>
              <a:gd name="T17" fmla="*/ 84 w 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288">
                <a:moveTo>
                  <a:pt x="0" y="275"/>
                </a:moveTo>
                <a:lnTo>
                  <a:pt x="7" y="0"/>
                </a:lnTo>
                <a:lnTo>
                  <a:pt x="84" y="6"/>
                </a:lnTo>
                <a:lnTo>
                  <a:pt x="78" y="288"/>
                </a:lnTo>
                <a:lnTo>
                  <a:pt x="0" y="275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3" name="Freeform 144"/>
          <p:cNvSpPr>
            <a:spLocks/>
          </p:cNvSpPr>
          <p:nvPr/>
        </p:nvSpPr>
        <p:spPr bwMode="auto">
          <a:xfrm>
            <a:off x="5287518" y="4660710"/>
            <a:ext cx="138113" cy="57150"/>
          </a:xfrm>
          <a:custGeom>
            <a:avLst/>
            <a:gdLst>
              <a:gd name="T0" fmla="*/ 77 w 90"/>
              <a:gd name="T1" fmla="*/ 40 h 40"/>
              <a:gd name="T2" fmla="*/ 90 w 90"/>
              <a:gd name="T3" fmla="*/ 7 h 40"/>
              <a:gd name="T4" fmla="*/ 13 w 90"/>
              <a:gd name="T5" fmla="*/ 0 h 40"/>
              <a:gd name="T6" fmla="*/ 0 w 90"/>
              <a:gd name="T7" fmla="*/ 34 h 40"/>
              <a:gd name="T8" fmla="*/ 77 w 90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40"/>
              <a:gd name="T17" fmla="*/ 90 w 9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40">
                <a:moveTo>
                  <a:pt x="77" y="40"/>
                </a:moveTo>
                <a:lnTo>
                  <a:pt x="90" y="7"/>
                </a:lnTo>
                <a:lnTo>
                  <a:pt x="13" y="0"/>
                </a:lnTo>
                <a:lnTo>
                  <a:pt x="0" y="34"/>
                </a:lnTo>
                <a:lnTo>
                  <a:pt x="77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4" name="Freeform 145"/>
          <p:cNvSpPr>
            <a:spLocks/>
          </p:cNvSpPr>
          <p:nvPr/>
        </p:nvSpPr>
        <p:spPr bwMode="auto">
          <a:xfrm>
            <a:off x="5695506" y="4708335"/>
            <a:ext cx="39687" cy="447675"/>
          </a:xfrm>
          <a:custGeom>
            <a:avLst/>
            <a:gdLst>
              <a:gd name="T0" fmla="*/ 0 w 26"/>
              <a:gd name="T1" fmla="*/ 315 h 315"/>
              <a:gd name="T2" fmla="*/ 13 w 26"/>
              <a:gd name="T3" fmla="*/ 33 h 315"/>
              <a:gd name="T4" fmla="*/ 26 w 26"/>
              <a:gd name="T5" fmla="*/ 0 h 315"/>
              <a:gd name="T6" fmla="*/ 13 w 26"/>
              <a:gd name="T7" fmla="*/ 275 h 315"/>
              <a:gd name="T8" fmla="*/ 0 w 26"/>
              <a:gd name="T9" fmla="*/ 315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15"/>
              <a:gd name="T17" fmla="*/ 26 w 26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15">
                <a:moveTo>
                  <a:pt x="0" y="315"/>
                </a:moveTo>
                <a:lnTo>
                  <a:pt x="13" y="33"/>
                </a:lnTo>
                <a:lnTo>
                  <a:pt x="26" y="0"/>
                </a:lnTo>
                <a:lnTo>
                  <a:pt x="13" y="275"/>
                </a:lnTo>
                <a:lnTo>
                  <a:pt x="0" y="315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5" name="Freeform 146"/>
          <p:cNvSpPr>
            <a:spLocks/>
          </p:cNvSpPr>
          <p:nvPr/>
        </p:nvSpPr>
        <p:spPr bwMode="auto">
          <a:xfrm>
            <a:off x="5574856" y="4736910"/>
            <a:ext cx="139700" cy="419100"/>
          </a:xfrm>
          <a:custGeom>
            <a:avLst/>
            <a:gdLst>
              <a:gd name="T0" fmla="*/ 0 w 91"/>
              <a:gd name="T1" fmla="*/ 282 h 295"/>
              <a:gd name="T2" fmla="*/ 6 w 91"/>
              <a:gd name="T3" fmla="*/ 0 h 295"/>
              <a:gd name="T4" fmla="*/ 91 w 91"/>
              <a:gd name="T5" fmla="*/ 13 h 295"/>
              <a:gd name="T6" fmla="*/ 78 w 91"/>
              <a:gd name="T7" fmla="*/ 295 h 295"/>
              <a:gd name="T8" fmla="*/ 0 w 91"/>
              <a:gd name="T9" fmla="*/ 282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295"/>
              <a:gd name="T17" fmla="*/ 91 w 91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295">
                <a:moveTo>
                  <a:pt x="0" y="282"/>
                </a:moveTo>
                <a:lnTo>
                  <a:pt x="6" y="0"/>
                </a:lnTo>
                <a:lnTo>
                  <a:pt x="91" y="13"/>
                </a:lnTo>
                <a:lnTo>
                  <a:pt x="78" y="295"/>
                </a:lnTo>
                <a:lnTo>
                  <a:pt x="0" y="28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6" name="Freeform 147"/>
          <p:cNvSpPr>
            <a:spLocks/>
          </p:cNvSpPr>
          <p:nvPr/>
        </p:nvSpPr>
        <p:spPr bwMode="auto">
          <a:xfrm>
            <a:off x="5584381" y="4689285"/>
            <a:ext cx="150812" cy="66675"/>
          </a:xfrm>
          <a:custGeom>
            <a:avLst/>
            <a:gdLst>
              <a:gd name="T0" fmla="*/ 85 w 98"/>
              <a:gd name="T1" fmla="*/ 47 h 47"/>
              <a:gd name="T2" fmla="*/ 98 w 98"/>
              <a:gd name="T3" fmla="*/ 14 h 47"/>
              <a:gd name="T4" fmla="*/ 20 w 98"/>
              <a:gd name="T5" fmla="*/ 0 h 47"/>
              <a:gd name="T6" fmla="*/ 0 w 98"/>
              <a:gd name="T7" fmla="*/ 34 h 47"/>
              <a:gd name="T8" fmla="*/ 85 w 98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7"/>
              <a:gd name="T17" fmla="*/ 98 w 98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7">
                <a:moveTo>
                  <a:pt x="85" y="47"/>
                </a:moveTo>
                <a:lnTo>
                  <a:pt x="98" y="14"/>
                </a:lnTo>
                <a:lnTo>
                  <a:pt x="20" y="0"/>
                </a:lnTo>
                <a:lnTo>
                  <a:pt x="0" y="34"/>
                </a:lnTo>
                <a:lnTo>
                  <a:pt x="85" y="47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7" name="Freeform 148"/>
          <p:cNvSpPr>
            <a:spLocks/>
          </p:cNvSpPr>
          <p:nvPr/>
        </p:nvSpPr>
        <p:spPr bwMode="auto">
          <a:xfrm>
            <a:off x="5992368" y="4232085"/>
            <a:ext cx="69850" cy="952500"/>
          </a:xfrm>
          <a:custGeom>
            <a:avLst/>
            <a:gdLst>
              <a:gd name="T0" fmla="*/ 0 w 46"/>
              <a:gd name="T1" fmla="*/ 671 h 671"/>
              <a:gd name="T2" fmla="*/ 33 w 46"/>
              <a:gd name="T3" fmla="*/ 27 h 671"/>
              <a:gd name="T4" fmla="*/ 46 w 46"/>
              <a:gd name="T5" fmla="*/ 0 h 671"/>
              <a:gd name="T6" fmla="*/ 13 w 46"/>
              <a:gd name="T7" fmla="*/ 638 h 671"/>
              <a:gd name="T8" fmla="*/ 0 w 46"/>
              <a:gd name="T9" fmla="*/ 671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671"/>
              <a:gd name="T17" fmla="*/ 46 w 46"/>
              <a:gd name="T18" fmla="*/ 671 h 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671">
                <a:moveTo>
                  <a:pt x="0" y="671"/>
                </a:moveTo>
                <a:lnTo>
                  <a:pt x="33" y="27"/>
                </a:lnTo>
                <a:lnTo>
                  <a:pt x="46" y="0"/>
                </a:lnTo>
                <a:lnTo>
                  <a:pt x="13" y="638"/>
                </a:lnTo>
                <a:lnTo>
                  <a:pt x="0" y="671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8" name="Freeform 149"/>
          <p:cNvSpPr>
            <a:spLocks/>
          </p:cNvSpPr>
          <p:nvPr/>
        </p:nvSpPr>
        <p:spPr bwMode="auto">
          <a:xfrm>
            <a:off x="5873306" y="4260660"/>
            <a:ext cx="169862" cy="923925"/>
          </a:xfrm>
          <a:custGeom>
            <a:avLst/>
            <a:gdLst>
              <a:gd name="T0" fmla="*/ 0 w 110"/>
              <a:gd name="T1" fmla="*/ 645 h 651"/>
              <a:gd name="T2" fmla="*/ 25 w 110"/>
              <a:gd name="T3" fmla="*/ 0 h 651"/>
              <a:gd name="T4" fmla="*/ 110 w 110"/>
              <a:gd name="T5" fmla="*/ 7 h 651"/>
              <a:gd name="T6" fmla="*/ 77 w 110"/>
              <a:gd name="T7" fmla="*/ 651 h 651"/>
              <a:gd name="T8" fmla="*/ 0 w 110"/>
              <a:gd name="T9" fmla="*/ 645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651"/>
              <a:gd name="T17" fmla="*/ 110 w 110"/>
              <a:gd name="T18" fmla="*/ 651 h 6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651">
                <a:moveTo>
                  <a:pt x="0" y="645"/>
                </a:moveTo>
                <a:lnTo>
                  <a:pt x="25" y="0"/>
                </a:lnTo>
                <a:lnTo>
                  <a:pt x="110" y="7"/>
                </a:lnTo>
                <a:lnTo>
                  <a:pt x="77" y="651"/>
                </a:lnTo>
                <a:lnTo>
                  <a:pt x="0" y="645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59" name="Freeform 150"/>
          <p:cNvSpPr>
            <a:spLocks/>
          </p:cNvSpPr>
          <p:nvPr/>
        </p:nvSpPr>
        <p:spPr bwMode="auto">
          <a:xfrm>
            <a:off x="5912993" y="4213035"/>
            <a:ext cx="149225" cy="57150"/>
          </a:xfrm>
          <a:custGeom>
            <a:avLst/>
            <a:gdLst>
              <a:gd name="T0" fmla="*/ 85 w 98"/>
              <a:gd name="T1" fmla="*/ 40 h 40"/>
              <a:gd name="T2" fmla="*/ 98 w 98"/>
              <a:gd name="T3" fmla="*/ 13 h 40"/>
              <a:gd name="T4" fmla="*/ 20 w 98"/>
              <a:gd name="T5" fmla="*/ 0 h 40"/>
              <a:gd name="T6" fmla="*/ 0 w 98"/>
              <a:gd name="T7" fmla="*/ 33 h 40"/>
              <a:gd name="T8" fmla="*/ 85 w 98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0"/>
              <a:gd name="T17" fmla="*/ 98 w 9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0">
                <a:moveTo>
                  <a:pt x="85" y="40"/>
                </a:moveTo>
                <a:lnTo>
                  <a:pt x="98" y="13"/>
                </a:lnTo>
                <a:lnTo>
                  <a:pt x="20" y="0"/>
                </a:lnTo>
                <a:lnTo>
                  <a:pt x="0" y="33"/>
                </a:lnTo>
                <a:lnTo>
                  <a:pt x="85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0" name="Freeform 151"/>
          <p:cNvSpPr>
            <a:spLocks/>
          </p:cNvSpPr>
          <p:nvPr/>
        </p:nvSpPr>
        <p:spPr bwMode="auto">
          <a:xfrm>
            <a:off x="6300343" y="3620897"/>
            <a:ext cx="109538" cy="1601788"/>
          </a:xfrm>
          <a:custGeom>
            <a:avLst/>
            <a:gdLst>
              <a:gd name="T0" fmla="*/ 0 w 71"/>
              <a:gd name="T1" fmla="*/ 1128 h 1128"/>
              <a:gd name="T2" fmla="*/ 58 w 71"/>
              <a:gd name="T3" fmla="*/ 34 h 1128"/>
              <a:gd name="T4" fmla="*/ 71 w 71"/>
              <a:gd name="T5" fmla="*/ 0 h 1128"/>
              <a:gd name="T6" fmla="*/ 13 w 71"/>
              <a:gd name="T7" fmla="*/ 1095 h 1128"/>
              <a:gd name="T8" fmla="*/ 0 w 71"/>
              <a:gd name="T9" fmla="*/ 1128 h 1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1128"/>
              <a:gd name="T17" fmla="*/ 71 w 71"/>
              <a:gd name="T18" fmla="*/ 1128 h 1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1128">
                <a:moveTo>
                  <a:pt x="0" y="1128"/>
                </a:moveTo>
                <a:lnTo>
                  <a:pt x="58" y="34"/>
                </a:lnTo>
                <a:lnTo>
                  <a:pt x="71" y="0"/>
                </a:lnTo>
                <a:lnTo>
                  <a:pt x="13" y="1095"/>
                </a:lnTo>
                <a:lnTo>
                  <a:pt x="0" y="1128"/>
                </a:lnTo>
                <a:close/>
              </a:path>
            </a:pathLst>
          </a:custGeom>
          <a:solidFill>
            <a:srgbClr val="8080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1" name="Freeform 152"/>
          <p:cNvSpPr>
            <a:spLocks/>
          </p:cNvSpPr>
          <p:nvPr/>
        </p:nvSpPr>
        <p:spPr bwMode="auto">
          <a:xfrm>
            <a:off x="6181281" y="3660585"/>
            <a:ext cx="207962" cy="1562100"/>
          </a:xfrm>
          <a:custGeom>
            <a:avLst/>
            <a:gdLst>
              <a:gd name="T0" fmla="*/ 0 w 136"/>
              <a:gd name="T1" fmla="*/ 1094 h 1101"/>
              <a:gd name="T2" fmla="*/ 52 w 136"/>
              <a:gd name="T3" fmla="*/ 0 h 1101"/>
              <a:gd name="T4" fmla="*/ 136 w 136"/>
              <a:gd name="T5" fmla="*/ 7 h 1101"/>
              <a:gd name="T6" fmla="*/ 78 w 136"/>
              <a:gd name="T7" fmla="*/ 1101 h 1101"/>
              <a:gd name="T8" fmla="*/ 0 w 136"/>
              <a:gd name="T9" fmla="*/ 1094 h 1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1101"/>
              <a:gd name="T17" fmla="*/ 136 w 136"/>
              <a:gd name="T18" fmla="*/ 1101 h 1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1101">
                <a:moveTo>
                  <a:pt x="0" y="1094"/>
                </a:moveTo>
                <a:lnTo>
                  <a:pt x="52" y="0"/>
                </a:lnTo>
                <a:lnTo>
                  <a:pt x="136" y="7"/>
                </a:lnTo>
                <a:lnTo>
                  <a:pt x="78" y="1101"/>
                </a:lnTo>
                <a:lnTo>
                  <a:pt x="0" y="109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2" name="Freeform 153"/>
          <p:cNvSpPr>
            <a:spLocks/>
          </p:cNvSpPr>
          <p:nvPr/>
        </p:nvSpPr>
        <p:spPr bwMode="auto">
          <a:xfrm>
            <a:off x="6260656" y="3612960"/>
            <a:ext cx="149225" cy="57150"/>
          </a:xfrm>
          <a:custGeom>
            <a:avLst/>
            <a:gdLst>
              <a:gd name="T0" fmla="*/ 84 w 97"/>
              <a:gd name="T1" fmla="*/ 40 h 40"/>
              <a:gd name="T2" fmla="*/ 97 w 97"/>
              <a:gd name="T3" fmla="*/ 6 h 40"/>
              <a:gd name="T4" fmla="*/ 13 w 97"/>
              <a:gd name="T5" fmla="*/ 0 h 40"/>
              <a:gd name="T6" fmla="*/ 0 w 97"/>
              <a:gd name="T7" fmla="*/ 33 h 40"/>
              <a:gd name="T8" fmla="*/ 84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84" y="40"/>
                </a:moveTo>
                <a:lnTo>
                  <a:pt x="97" y="6"/>
                </a:lnTo>
                <a:lnTo>
                  <a:pt x="13" y="0"/>
                </a:lnTo>
                <a:lnTo>
                  <a:pt x="0" y="33"/>
                </a:lnTo>
                <a:lnTo>
                  <a:pt x="84" y="40"/>
                </a:lnTo>
                <a:close/>
              </a:path>
            </a:pathLst>
          </a:custGeom>
          <a:solidFill>
            <a:srgbClr val="BFBF99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3" name="Freeform 154"/>
          <p:cNvSpPr>
            <a:spLocks/>
          </p:cNvSpPr>
          <p:nvPr/>
        </p:nvSpPr>
        <p:spPr bwMode="auto">
          <a:xfrm>
            <a:off x="1780731" y="4765485"/>
            <a:ext cx="157162" cy="57150"/>
          </a:xfrm>
          <a:custGeom>
            <a:avLst/>
            <a:gdLst>
              <a:gd name="T0" fmla="*/ 71 w 103"/>
              <a:gd name="T1" fmla="*/ 40 h 40"/>
              <a:gd name="T2" fmla="*/ 103 w 103"/>
              <a:gd name="T3" fmla="*/ 13 h 40"/>
              <a:gd name="T4" fmla="*/ 32 w 103"/>
              <a:gd name="T5" fmla="*/ 0 h 40"/>
              <a:gd name="T6" fmla="*/ 0 w 103"/>
              <a:gd name="T7" fmla="*/ 33 h 40"/>
              <a:gd name="T8" fmla="*/ 71 w 103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"/>
              <a:gd name="T16" fmla="*/ 0 h 40"/>
              <a:gd name="T17" fmla="*/ 103 w 10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" h="40">
                <a:moveTo>
                  <a:pt x="71" y="40"/>
                </a:moveTo>
                <a:lnTo>
                  <a:pt x="103" y="13"/>
                </a:lnTo>
                <a:lnTo>
                  <a:pt x="32" y="0"/>
                </a:lnTo>
                <a:lnTo>
                  <a:pt x="0" y="33"/>
                </a:lnTo>
                <a:lnTo>
                  <a:pt x="71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4" name="Freeform 155"/>
          <p:cNvSpPr>
            <a:spLocks/>
          </p:cNvSpPr>
          <p:nvPr/>
        </p:nvSpPr>
        <p:spPr bwMode="auto">
          <a:xfrm>
            <a:off x="2156968" y="4765485"/>
            <a:ext cx="50800" cy="95250"/>
          </a:xfrm>
          <a:custGeom>
            <a:avLst/>
            <a:gdLst>
              <a:gd name="T0" fmla="*/ 0 w 33"/>
              <a:gd name="T1" fmla="*/ 67 h 67"/>
              <a:gd name="T2" fmla="*/ 0 w 33"/>
              <a:gd name="T3" fmla="*/ 33 h 67"/>
              <a:gd name="T4" fmla="*/ 33 w 33"/>
              <a:gd name="T5" fmla="*/ 0 h 67"/>
              <a:gd name="T6" fmla="*/ 33 w 33"/>
              <a:gd name="T7" fmla="*/ 33 h 67"/>
              <a:gd name="T8" fmla="*/ 0 w 33"/>
              <a:gd name="T9" fmla="*/ 6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67"/>
              <a:gd name="T17" fmla="*/ 33 w 33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67">
                <a:moveTo>
                  <a:pt x="0" y="67"/>
                </a:moveTo>
                <a:lnTo>
                  <a:pt x="0" y="33"/>
                </a:lnTo>
                <a:lnTo>
                  <a:pt x="33" y="0"/>
                </a:lnTo>
                <a:lnTo>
                  <a:pt x="33" y="33"/>
                </a:lnTo>
                <a:lnTo>
                  <a:pt x="0" y="67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5" name="Freeform 156"/>
          <p:cNvSpPr>
            <a:spLocks/>
          </p:cNvSpPr>
          <p:nvPr/>
        </p:nvSpPr>
        <p:spPr bwMode="auto">
          <a:xfrm>
            <a:off x="2049018" y="4794060"/>
            <a:ext cx="107950" cy="66675"/>
          </a:xfrm>
          <a:custGeom>
            <a:avLst/>
            <a:gdLst>
              <a:gd name="T0" fmla="*/ 0 w 71"/>
              <a:gd name="T1" fmla="*/ 34 h 47"/>
              <a:gd name="T2" fmla="*/ 0 w 71"/>
              <a:gd name="T3" fmla="*/ 0 h 47"/>
              <a:gd name="T4" fmla="*/ 71 w 71"/>
              <a:gd name="T5" fmla="*/ 13 h 47"/>
              <a:gd name="T6" fmla="*/ 71 w 71"/>
              <a:gd name="T7" fmla="*/ 47 h 47"/>
              <a:gd name="T8" fmla="*/ 0 w 71"/>
              <a:gd name="T9" fmla="*/ 34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47"/>
              <a:gd name="T17" fmla="*/ 71 w 71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47">
                <a:moveTo>
                  <a:pt x="0" y="34"/>
                </a:moveTo>
                <a:lnTo>
                  <a:pt x="0" y="0"/>
                </a:lnTo>
                <a:lnTo>
                  <a:pt x="71" y="13"/>
                </a:lnTo>
                <a:lnTo>
                  <a:pt x="71" y="47"/>
                </a:lnTo>
                <a:lnTo>
                  <a:pt x="0" y="34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6" name="Freeform 157"/>
          <p:cNvSpPr>
            <a:spLocks/>
          </p:cNvSpPr>
          <p:nvPr/>
        </p:nvSpPr>
        <p:spPr bwMode="auto">
          <a:xfrm>
            <a:off x="2049018" y="4755960"/>
            <a:ext cx="158750" cy="57150"/>
          </a:xfrm>
          <a:custGeom>
            <a:avLst/>
            <a:gdLst>
              <a:gd name="T0" fmla="*/ 71 w 104"/>
              <a:gd name="T1" fmla="*/ 40 h 40"/>
              <a:gd name="T2" fmla="*/ 104 w 104"/>
              <a:gd name="T3" fmla="*/ 7 h 40"/>
              <a:gd name="T4" fmla="*/ 32 w 104"/>
              <a:gd name="T5" fmla="*/ 0 h 40"/>
              <a:gd name="T6" fmla="*/ 0 w 104"/>
              <a:gd name="T7" fmla="*/ 27 h 40"/>
              <a:gd name="T8" fmla="*/ 71 w 104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40"/>
              <a:gd name="T17" fmla="*/ 104 w 104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40">
                <a:moveTo>
                  <a:pt x="71" y="40"/>
                </a:moveTo>
                <a:lnTo>
                  <a:pt x="104" y="7"/>
                </a:lnTo>
                <a:lnTo>
                  <a:pt x="32" y="0"/>
                </a:lnTo>
                <a:lnTo>
                  <a:pt x="0" y="27"/>
                </a:lnTo>
                <a:lnTo>
                  <a:pt x="71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7" name="Freeform 158"/>
          <p:cNvSpPr>
            <a:spLocks/>
          </p:cNvSpPr>
          <p:nvPr/>
        </p:nvSpPr>
        <p:spPr bwMode="auto">
          <a:xfrm>
            <a:off x="2326831" y="4832160"/>
            <a:ext cx="149225" cy="57150"/>
          </a:xfrm>
          <a:custGeom>
            <a:avLst/>
            <a:gdLst>
              <a:gd name="T0" fmla="*/ 71 w 97"/>
              <a:gd name="T1" fmla="*/ 40 h 40"/>
              <a:gd name="T2" fmla="*/ 97 w 97"/>
              <a:gd name="T3" fmla="*/ 13 h 40"/>
              <a:gd name="T4" fmla="*/ 26 w 97"/>
              <a:gd name="T5" fmla="*/ 0 h 40"/>
              <a:gd name="T6" fmla="*/ 0 w 97"/>
              <a:gd name="T7" fmla="*/ 33 h 40"/>
              <a:gd name="T8" fmla="*/ 71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1" y="40"/>
                </a:moveTo>
                <a:lnTo>
                  <a:pt x="97" y="13"/>
                </a:lnTo>
                <a:lnTo>
                  <a:pt x="26" y="0"/>
                </a:lnTo>
                <a:lnTo>
                  <a:pt x="0" y="33"/>
                </a:lnTo>
                <a:lnTo>
                  <a:pt x="71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8" name="Freeform 159"/>
          <p:cNvSpPr>
            <a:spLocks/>
          </p:cNvSpPr>
          <p:nvPr/>
        </p:nvSpPr>
        <p:spPr bwMode="auto">
          <a:xfrm>
            <a:off x="2714181" y="4832160"/>
            <a:ext cx="39687" cy="95250"/>
          </a:xfrm>
          <a:custGeom>
            <a:avLst/>
            <a:gdLst>
              <a:gd name="T0" fmla="*/ 0 w 26"/>
              <a:gd name="T1" fmla="*/ 67 h 67"/>
              <a:gd name="T2" fmla="*/ 0 w 26"/>
              <a:gd name="T3" fmla="*/ 33 h 67"/>
              <a:gd name="T4" fmla="*/ 26 w 26"/>
              <a:gd name="T5" fmla="*/ 0 h 67"/>
              <a:gd name="T6" fmla="*/ 26 w 26"/>
              <a:gd name="T7" fmla="*/ 33 h 67"/>
              <a:gd name="T8" fmla="*/ 0 w 26"/>
              <a:gd name="T9" fmla="*/ 6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67"/>
              <a:gd name="T17" fmla="*/ 26 w 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67">
                <a:moveTo>
                  <a:pt x="0" y="67"/>
                </a:moveTo>
                <a:lnTo>
                  <a:pt x="0" y="33"/>
                </a:lnTo>
                <a:lnTo>
                  <a:pt x="26" y="0"/>
                </a:lnTo>
                <a:lnTo>
                  <a:pt x="26" y="33"/>
                </a:lnTo>
                <a:lnTo>
                  <a:pt x="0" y="67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69" name="Freeform 160"/>
          <p:cNvSpPr>
            <a:spLocks/>
          </p:cNvSpPr>
          <p:nvPr/>
        </p:nvSpPr>
        <p:spPr bwMode="auto">
          <a:xfrm>
            <a:off x="2604643" y="4860735"/>
            <a:ext cx="109538" cy="66675"/>
          </a:xfrm>
          <a:custGeom>
            <a:avLst/>
            <a:gdLst>
              <a:gd name="T0" fmla="*/ 0 w 72"/>
              <a:gd name="T1" fmla="*/ 34 h 47"/>
              <a:gd name="T2" fmla="*/ 0 w 72"/>
              <a:gd name="T3" fmla="*/ 0 h 47"/>
              <a:gd name="T4" fmla="*/ 72 w 72"/>
              <a:gd name="T5" fmla="*/ 13 h 47"/>
              <a:gd name="T6" fmla="*/ 72 w 72"/>
              <a:gd name="T7" fmla="*/ 47 h 47"/>
              <a:gd name="T8" fmla="*/ 0 w 72"/>
              <a:gd name="T9" fmla="*/ 34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47"/>
              <a:gd name="T17" fmla="*/ 72 w 72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47">
                <a:moveTo>
                  <a:pt x="0" y="34"/>
                </a:moveTo>
                <a:lnTo>
                  <a:pt x="0" y="0"/>
                </a:lnTo>
                <a:lnTo>
                  <a:pt x="72" y="13"/>
                </a:lnTo>
                <a:lnTo>
                  <a:pt x="72" y="47"/>
                </a:lnTo>
                <a:lnTo>
                  <a:pt x="0" y="34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0" name="Freeform 161"/>
          <p:cNvSpPr>
            <a:spLocks/>
          </p:cNvSpPr>
          <p:nvPr/>
        </p:nvSpPr>
        <p:spPr bwMode="auto">
          <a:xfrm>
            <a:off x="2604643" y="4822635"/>
            <a:ext cx="149225" cy="57150"/>
          </a:xfrm>
          <a:custGeom>
            <a:avLst/>
            <a:gdLst>
              <a:gd name="T0" fmla="*/ 72 w 98"/>
              <a:gd name="T1" fmla="*/ 40 h 40"/>
              <a:gd name="T2" fmla="*/ 98 w 98"/>
              <a:gd name="T3" fmla="*/ 7 h 40"/>
              <a:gd name="T4" fmla="*/ 26 w 98"/>
              <a:gd name="T5" fmla="*/ 0 h 40"/>
              <a:gd name="T6" fmla="*/ 0 w 98"/>
              <a:gd name="T7" fmla="*/ 27 h 40"/>
              <a:gd name="T8" fmla="*/ 72 w 98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0"/>
              <a:gd name="T17" fmla="*/ 98 w 9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0">
                <a:moveTo>
                  <a:pt x="72" y="40"/>
                </a:moveTo>
                <a:lnTo>
                  <a:pt x="98" y="7"/>
                </a:lnTo>
                <a:lnTo>
                  <a:pt x="26" y="0"/>
                </a:lnTo>
                <a:lnTo>
                  <a:pt x="0" y="27"/>
                </a:lnTo>
                <a:lnTo>
                  <a:pt x="72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1" name="Freeform 162"/>
          <p:cNvSpPr>
            <a:spLocks/>
          </p:cNvSpPr>
          <p:nvPr/>
        </p:nvSpPr>
        <p:spPr bwMode="auto">
          <a:xfrm>
            <a:off x="2991993" y="4860735"/>
            <a:ext cx="39688" cy="95250"/>
          </a:xfrm>
          <a:custGeom>
            <a:avLst/>
            <a:gdLst>
              <a:gd name="T0" fmla="*/ 0 w 26"/>
              <a:gd name="T1" fmla="*/ 67 h 67"/>
              <a:gd name="T2" fmla="*/ 0 w 26"/>
              <a:gd name="T3" fmla="*/ 34 h 67"/>
              <a:gd name="T4" fmla="*/ 26 w 26"/>
              <a:gd name="T5" fmla="*/ 0 h 67"/>
              <a:gd name="T6" fmla="*/ 26 w 26"/>
              <a:gd name="T7" fmla="*/ 34 h 67"/>
              <a:gd name="T8" fmla="*/ 0 w 26"/>
              <a:gd name="T9" fmla="*/ 6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67"/>
              <a:gd name="T17" fmla="*/ 26 w 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67">
                <a:moveTo>
                  <a:pt x="0" y="67"/>
                </a:moveTo>
                <a:lnTo>
                  <a:pt x="0" y="34"/>
                </a:lnTo>
                <a:lnTo>
                  <a:pt x="26" y="0"/>
                </a:lnTo>
                <a:lnTo>
                  <a:pt x="26" y="34"/>
                </a:lnTo>
                <a:lnTo>
                  <a:pt x="0" y="67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2" name="Freeform 163"/>
          <p:cNvSpPr>
            <a:spLocks/>
          </p:cNvSpPr>
          <p:nvPr/>
        </p:nvSpPr>
        <p:spPr bwMode="auto">
          <a:xfrm>
            <a:off x="2882456" y="4898835"/>
            <a:ext cx="109537" cy="57150"/>
          </a:xfrm>
          <a:custGeom>
            <a:avLst/>
            <a:gdLst>
              <a:gd name="T0" fmla="*/ 0 w 71"/>
              <a:gd name="T1" fmla="*/ 33 h 40"/>
              <a:gd name="T2" fmla="*/ 0 w 71"/>
              <a:gd name="T3" fmla="*/ 0 h 40"/>
              <a:gd name="T4" fmla="*/ 71 w 71"/>
              <a:gd name="T5" fmla="*/ 7 h 40"/>
              <a:gd name="T6" fmla="*/ 71 w 71"/>
              <a:gd name="T7" fmla="*/ 40 h 40"/>
              <a:gd name="T8" fmla="*/ 0 w 71"/>
              <a:gd name="T9" fmla="*/ 33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40"/>
              <a:gd name="T17" fmla="*/ 71 w 7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40">
                <a:moveTo>
                  <a:pt x="0" y="33"/>
                </a:moveTo>
                <a:lnTo>
                  <a:pt x="0" y="0"/>
                </a:lnTo>
                <a:lnTo>
                  <a:pt x="71" y="7"/>
                </a:lnTo>
                <a:lnTo>
                  <a:pt x="71" y="40"/>
                </a:lnTo>
                <a:lnTo>
                  <a:pt x="0" y="33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3" name="Freeform 164"/>
          <p:cNvSpPr>
            <a:spLocks/>
          </p:cNvSpPr>
          <p:nvPr/>
        </p:nvSpPr>
        <p:spPr bwMode="auto">
          <a:xfrm>
            <a:off x="2882456" y="4851210"/>
            <a:ext cx="149225" cy="57150"/>
          </a:xfrm>
          <a:custGeom>
            <a:avLst/>
            <a:gdLst>
              <a:gd name="T0" fmla="*/ 71 w 97"/>
              <a:gd name="T1" fmla="*/ 41 h 41"/>
              <a:gd name="T2" fmla="*/ 97 w 97"/>
              <a:gd name="T3" fmla="*/ 7 h 41"/>
              <a:gd name="T4" fmla="*/ 26 w 97"/>
              <a:gd name="T5" fmla="*/ 0 h 41"/>
              <a:gd name="T6" fmla="*/ 0 w 97"/>
              <a:gd name="T7" fmla="*/ 34 h 41"/>
              <a:gd name="T8" fmla="*/ 71 w 97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1"/>
              <a:gd name="T17" fmla="*/ 97 w 97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1">
                <a:moveTo>
                  <a:pt x="71" y="41"/>
                </a:moveTo>
                <a:lnTo>
                  <a:pt x="97" y="7"/>
                </a:lnTo>
                <a:lnTo>
                  <a:pt x="26" y="0"/>
                </a:lnTo>
                <a:lnTo>
                  <a:pt x="0" y="34"/>
                </a:lnTo>
                <a:lnTo>
                  <a:pt x="71" y="41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4" name="Freeform 165"/>
          <p:cNvSpPr>
            <a:spLocks/>
          </p:cNvSpPr>
          <p:nvPr/>
        </p:nvSpPr>
        <p:spPr bwMode="auto">
          <a:xfrm>
            <a:off x="3269806" y="4898835"/>
            <a:ext cx="39687" cy="95250"/>
          </a:xfrm>
          <a:custGeom>
            <a:avLst/>
            <a:gdLst>
              <a:gd name="T0" fmla="*/ 7 w 26"/>
              <a:gd name="T1" fmla="*/ 67 h 67"/>
              <a:gd name="T2" fmla="*/ 0 w 26"/>
              <a:gd name="T3" fmla="*/ 33 h 67"/>
              <a:gd name="T4" fmla="*/ 26 w 26"/>
              <a:gd name="T5" fmla="*/ 0 h 67"/>
              <a:gd name="T6" fmla="*/ 26 w 26"/>
              <a:gd name="T7" fmla="*/ 33 h 67"/>
              <a:gd name="T8" fmla="*/ 7 w 26"/>
              <a:gd name="T9" fmla="*/ 6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67"/>
              <a:gd name="T17" fmla="*/ 26 w 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67">
                <a:moveTo>
                  <a:pt x="7" y="67"/>
                </a:moveTo>
                <a:lnTo>
                  <a:pt x="0" y="33"/>
                </a:lnTo>
                <a:lnTo>
                  <a:pt x="26" y="0"/>
                </a:lnTo>
                <a:lnTo>
                  <a:pt x="26" y="33"/>
                </a:lnTo>
                <a:lnTo>
                  <a:pt x="7" y="67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5" name="Freeform 166"/>
          <p:cNvSpPr>
            <a:spLocks/>
          </p:cNvSpPr>
          <p:nvPr/>
        </p:nvSpPr>
        <p:spPr bwMode="auto">
          <a:xfrm>
            <a:off x="3161856" y="4927410"/>
            <a:ext cx="119062" cy="66675"/>
          </a:xfrm>
          <a:custGeom>
            <a:avLst/>
            <a:gdLst>
              <a:gd name="T0" fmla="*/ 0 w 78"/>
              <a:gd name="T1" fmla="*/ 40 h 47"/>
              <a:gd name="T2" fmla="*/ 0 w 78"/>
              <a:gd name="T3" fmla="*/ 0 h 47"/>
              <a:gd name="T4" fmla="*/ 71 w 78"/>
              <a:gd name="T5" fmla="*/ 13 h 47"/>
              <a:gd name="T6" fmla="*/ 78 w 78"/>
              <a:gd name="T7" fmla="*/ 47 h 47"/>
              <a:gd name="T8" fmla="*/ 0 w 78"/>
              <a:gd name="T9" fmla="*/ 4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47"/>
              <a:gd name="T17" fmla="*/ 78 w 78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47">
                <a:moveTo>
                  <a:pt x="0" y="40"/>
                </a:moveTo>
                <a:lnTo>
                  <a:pt x="0" y="0"/>
                </a:lnTo>
                <a:lnTo>
                  <a:pt x="71" y="13"/>
                </a:lnTo>
                <a:lnTo>
                  <a:pt x="78" y="47"/>
                </a:lnTo>
                <a:lnTo>
                  <a:pt x="0" y="4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6" name="Freeform 167"/>
          <p:cNvSpPr>
            <a:spLocks/>
          </p:cNvSpPr>
          <p:nvPr/>
        </p:nvSpPr>
        <p:spPr bwMode="auto">
          <a:xfrm>
            <a:off x="3161856" y="4889310"/>
            <a:ext cx="147637" cy="57150"/>
          </a:xfrm>
          <a:custGeom>
            <a:avLst/>
            <a:gdLst>
              <a:gd name="T0" fmla="*/ 71 w 97"/>
              <a:gd name="T1" fmla="*/ 40 h 40"/>
              <a:gd name="T2" fmla="*/ 97 w 97"/>
              <a:gd name="T3" fmla="*/ 7 h 40"/>
              <a:gd name="T4" fmla="*/ 26 w 97"/>
              <a:gd name="T5" fmla="*/ 0 h 40"/>
              <a:gd name="T6" fmla="*/ 0 w 97"/>
              <a:gd name="T7" fmla="*/ 27 h 40"/>
              <a:gd name="T8" fmla="*/ 71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1" y="40"/>
                </a:moveTo>
                <a:lnTo>
                  <a:pt x="97" y="7"/>
                </a:lnTo>
                <a:lnTo>
                  <a:pt x="26" y="0"/>
                </a:lnTo>
                <a:lnTo>
                  <a:pt x="0" y="27"/>
                </a:lnTo>
                <a:lnTo>
                  <a:pt x="71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7" name="Freeform 168"/>
          <p:cNvSpPr>
            <a:spLocks/>
          </p:cNvSpPr>
          <p:nvPr/>
        </p:nvSpPr>
        <p:spPr bwMode="auto">
          <a:xfrm>
            <a:off x="3558731" y="4879785"/>
            <a:ext cx="39687" cy="152400"/>
          </a:xfrm>
          <a:custGeom>
            <a:avLst/>
            <a:gdLst>
              <a:gd name="T0" fmla="*/ 0 w 26"/>
              <a:gd name="T1" fmla="*/ 108 h 108"/>
              <a:gd name="T2" fmla="*/ 0 w 26"/>
              <a:gd name="T3" fmla="*/ 34 h 108"/>
              <a:gd name="T4" fmla="*/ 26 w 26"/>
              <a:gd name="T5" fmla="*/ 0 h 108"/>
              <a:gd name="T6" fmla="*/ 26 w 26"/>
              <a:gd name="T7" fmla="*/ 74 h 108"/>
              <a:gd name="T8" fmla="*/ 0 w 26"/>
              <a:gd name="T9" fmla="*/ 108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8"/>
              <a:gd name="T17" fmla="*/ 26 w 26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8">
                <a:moveTo>
                  <a:pt x="0" y="108"/>
                </a:moveTo>
                <a:lnTo>
                  <a:pt x="0" y="34"/>
                </a:lnTo>
                <a:lnTo>
                  <a:pt x="26" y="0"/>
                </a:lnTo>
                <a:lnTo>
                  <a:pt x="26" y="74"/>
                </a:lnTo>
                <a:lnTo>
                  <a:pt x="0" y="108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8" name="Freeform 169"/>
          <p:cNvSpPr>
            <a:spLocks/>
          </p:cNvSpPr>
          <p:nvPr/>
        </p:nvSpPr>
        <p:spPr bwMode="auto">
          <a:xfrm>
            <a:off x="3449193" y="4917885"/>
            <a:ext cx="109538" cy="114300"/>
          </a:xfrm>
          <a:custGeom>
            <a:avLst/>
            <a:gdLst>
              <a:gd name="T0" fmla="*/ 0 w 71"/>
              <a:gd name="T1" fmla="*/ 67 h 81"/>
              <a:gd name="T2" fmla="*/ 0 w 71"/>
              <a:gd name="T3" fmla="*/ 0 h 81"/>
              <a:gd name="T4" fmla="*/ 71 w 71"/>
              <a:gd name="T5" fmla="*/ 7 h 81"/>
              <a:gd name="T6" fmla="*/ 71 w 71"/>
              <a:gd name="T7" fmla="*/ 81 h 81"/>
              <a:gd name="T8" fmla="*/ 0 w 71"/>
              <a:gd name="T9" fmla="*/ 6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81"/>
              <a:gd name="T17" fmla="*/ 71 w 7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81">
                <a:moveTo>
                  <a:pt x="0" y="67"/>
                </a:moveTo>
                <a:lnTo>
                  <a:pt x="0" y="0"/>
                </a:lnTo>
                <a:lnTo>
                  <a:pt x="71" y="7"/>
                </a:lnTo>
                <a:lnTo>
                  <a:pt x="71" y="81"/>
                </a:lnTo>
                <a:lnTo>
                  <a:pt x="0" y="67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79" name="Freeform 170"/>
          <p:cNvSpPr>
            <a:spLocks/>
          </p:cNvSpPr>
          <p:nvPr/>
        </p:nvSpPr>
        <p:spPr bwMode="auto">
          <a:xfrm>
            <a:off x="3449193" y="4870260"/>
            <a:ext cx="149225" cy="57150"/>
          </a:xfrm>
          <a:custGeom>
            <a:avLst/>
            <a:gdLst>
              <a:gd name="T0" fmla="*/ 71 w 97"/>
              <a:gd name="T1" fmla="*/ 40 h 40"/>
              <a:gd name="T2" fmla="*/ 97 w 97"/>
              <a:gd name="T3" fmla="*/ 6 h 40"/>
              <a:gd name="T4" fmla="*/ 19 w 97"/>
              <a:gd name="T5" fmla="*/ 0 h 40"/>
              <a:gd name="T6" fmla="*/ 0 w 97"/>
              <a:gd name="T7" fmla="*/ 33 h 40"/>
              <a:gd name="T8" fmla="*/ 71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71" y="40"/>
                </a:moveTo>
                <a:lnTo>
                  <a:pt x="97" y="6"/>
                </a:lnTo>
                <a:lnTo>
                  <a:pt x="19" y="0"/>
                </a:lnTo>
                <a:lnTo>
                  <a:pt x="0" y="33"/>
                </a:lnTo>
                <a:lnTo>
                  <a:pt x="71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0" name="Freeform 171"/>
          <p:cNvSpPr>
            <a:spLocks/>
          </p:cNvSpPr>
          <p:nvPr/>
        </p:nvSpPr>
        <p:spPr bwMode="auto">
          <a:xfrm>
            <a:off x="3847656" y="4917885"/>
            <a:ext cx="39687" cy="142875"/>
          </a:xfrm>
          <a:custGeom>
            <a:avLst/>
            <a:gdLst>
              <a:gd name="T0" fmla="*/ 0 w 26"/>
              <a:gd name="T1" fmla="*/ 101 h 101"/>
              <a:gd name="T2" fmla="*/ 0 w 26"/>
              <a:gd name="T3" fmla="*/ 34 h 101"/>
              <a:gd name="T4" fmla="*/ 26 w 26"/>
              <a:gd name="T5" fmla="*/ 0 h 101"/>
              <a:gd name="T6" fmla="*/ 26 w 26"/>
              <a:gd name="T7" fmla="*/ 67 h 101"/>
              <a:gd name="T8" fmla="*/ 0 w 26"/>
              <a:gd name="T9" fmla="*/ 101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1"/>
              <a:gd name="T17" fmla="*/ 26 w 26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1">
                <a:moveTo>
                  <a:pt x="0" y="101"/>
                </a:moveTo>
                <a:lnTo>
                  <a:pt x="0" y="34"/>
                </a:lnTo>
                <a:lnTo>
                  <a:pt x="26" y="0"/>
                </a:lnTo>
                <a:lnTo>
                  <a:pt x="26" y="67"/>
                </a:lnTo>
                <a:lnTo>
                  <a:pt x="0" y="101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1" name="Freeform 172"/>
          <p:cNvSpPr>
            <a:spLocks/>
          </p:cNvSpPr>
          <p:nvPr/>
        </p:nvSpPr>
        <p:spPr bwMode="auto">
          <a:xfrm>
            <a:off x="3728593" y="4955985"/>
            <a:ext cx="119063" cy="104775"/>
          </a:xfrm>
          <a:custGeom>
            <a:avLst/>
            <a:gdLst>
              <a:gd name="T0" fmla="*/ 6 w 78"/>
              <a:gd name="T1" fmla="*/ 67 h 74"/>
              <a:gd name="T2" fmla="*/ 0 w 78"/>
              <a:gd name="T3" fmla="*/ 0 h 74"/>
              <a:gd name="T4" fmla="*/ 78 w 78"/>
              <a:gd name="T5" fmla="*/ 7 h 74"/>
              <a:gd name="T6" fmla="*/ 78 w 78"/>
              <a:gd name="T7" fmla="*/ 74 h 74"/>
              <a:gd name="T8" fmla="*/ 6 w 78"/>
              <a:gd name="T9" fmla="*/ 6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4"/>
              <a:gd name="T17" fmla="*/ 78 w 7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4">
                <a:moveTo>
                  <a:pt x="6" y="67"/>
                </a:moveTo>
                <a:lnTo>
                  <a:pt x="0" y="0"/>
                </a:lnTo>
                <a:lnTo>
                  <a:pt x="78" y="7"/>
                </a:lnTo>
                <a:lnTo>
                  <a:pt x="78" y="74"/>
                </a:lnTo>
                <a:lnTo>
                  <a:pt x="6" y="67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2" name="Freeform 173"/>
          <p:cNvSpPr>
            <a:spLocks/>
          </p:cNvSpPr>
          <p:nvPr/>
        </p:nvSpPr>
        <p:spPr bwMode="auto">
          <a:xfrm>
            <a:off x="3728593" y="4908360"/>
            <a:ext cx="158750" cy="57150"/>
          </a:xfrm>
          <a:custGeom>
            <a:avLst/>
            <a:gdLst>
              <a:gd name="T0" fmla="*/ 78 w 104"/>
              <a:gd name="T1" fmla="*/ 40 h 40"/>
              <a:gd name="T2" fmla="*/ 104 w 104"/>
              <a:gd name="T3" fmla="*/ 6 h 40"/>
              <a:gd name="T4" fmla="*/ 26 w 104"/>
              <a:gd name="T5" fmla="*/ 0 h 40"/>
              <a:gd name="T6" fmla="*/ 0 w 104"/>
              <a:gd name="T7" fmla="*/ 33 h 40"/>
              <a:gd name="T8" fmla="*/ 78 w 104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40"/>
              <a:gd name="T17" fmla="*/ 104 w 104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40">
                <a:moveTo>
                  <a:pt x="78" y="40"/>
                </a:moveTo>
                <a:lnTo>
                  <a:pt x="104" y="6"/>
                </a:lnTo>
                <a:lnTo>
                  <a:pt x="26" y="0"/>
                </a:lnTo>
                <a:lnTo>
                  <a:pt x="0" y="33"/>
                </a:lnTo>
                <a:lnTo>
                  <a:pt x="78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3" name="Freeform 174"/>
          <p:cNvSpPr>
            <a:spLocks/>
          </p:cNvSpPr>
          <p:nvPr/>
        </p:nvSpPr>
        <p:spPr bwMode="auto">
          <a:xfrm>
            <a:off x="4134993" y="5003610"/>
            <a:ext cx="39688" cy="95250"/>
          </a:xfrm>
          <a:custGeom>
            <a:avLst/>
            <a:gdLst>
              <a:gd name="T0" fmla="*/ 0 w 26"/>
              <a:gd name="T1" fmla="*/ 67 h 67"/>
              <a:gd name="T2" fmla="*/ 0 w 26"/>
              <a:gd name="T3" fmla="*/ 33 h 67"/>
              <a:gd name="T4" fmla="*/ 26 w 26"/>
              <a:gd name="T5" fmla="*/ 0 h 67"/>
              <a:gd name="T6" fmla="*/ 26 w 26"/>
              <a:gd name="T7" fmla="*/ 33 h 67"/>
              <a:gd name="T8" fmla="*/ 0 w 26"/>
              <a:gd name="T9" fmla="*/ 6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67"/>
              <a:gd name="T17" fmla="*/ 26 w 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67">
                <a:moveTo>
                  <a:pt x="0" y="67"/>
                </a:moveTo>
                <a:lnTo>
                  <a:pt x="0" y="33"/>
                </a:lnTo>
                <a:lnTo>
                  <a:pt x="26" y="0"/>
                </a:lnTo>
                <a:lnTo>
                  <a:pt x="26" y="33"/>
                </a:lnTo>
                <a:lnTo>
                  <a:pt x="0" y="67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4" name="Freeform 175"/>
          <p:cNvSpPr>
            <a:spLocks/>
          </p:cNvSpPr>
          <p:nvPr/>
        </p:nvSpPr>
        <p:spPr bwMode="auto">
          <a:xfrm>
            <a:off x="4025456" y="5032185"/>
            <a:ext cx="109537" cy="66675"/>
          </a:xfrm>
          <a:custGeom>
            <a:avLst/>
            <a:gdLst>
              <a:gd name="T0" fmla="*/ 0 w 72"/>
              <a:gd name="T1" fmla="*/ 40 h 47"/>
              <a:gd name="T2" fmla="*/ 0 w 72"/>
              <a:gd name="T3" fmla="*/ 0 h 47"/>
              <a:gd name="T4" fmla="*/ 72 w 72"/>
              <a:gd name="T5" fmla="*/ 13 h 47"/>
              <a:gd name="T6" fmla="*/ 72 w 72"/>
              <a:gd name="T7" fmla="*/ 47 h 47"/>
              <a:gd name="T8" fmla="*/ 0 w 72"/>
              <a:gd name="T9" fmla="*/ 4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47"/>
              <a:gd name="T17" fmla="*/ 72 w 72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47">
                <a:moveTo>
                  <a:pt x="0" y="40"/>
                </a:moveTo>
                <a:lnTo>
                  <a:pt x="0" y="0"/>
                </a:lnTo>
                <a:lnTo>
                  <a:pt x="72" y="13"/>
                </a:lnTo>
                <a:lnTo>
                  <a:pt x="72" y="47"/>
                </a:lnTo>
                <a:lnTo>
                  <a:pt x="0" y="4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5" name="Freeform 176"/>
          <p:cNvSpPr>
            <a:spLocks/>
          </p:cNvSpPr>
          <p:nvPr/>
        </p:nvSpPr>
        <p:spPr bwMode="auto">
          <a:xfrm>
            <a:off x="4025456" y="4984560"/>
            <a:ext cx="149225" cy="66675"/>
          </a:xfrm>
          <a:custGeom>
            <a:avLst/>
            <a:gdLst>
              <a:gd name="T0" fmla="*/ 72 w 98"/>
              <a:gd name="T1" fmla="*/ 47 h 47"/>
              <a:gd name="T2" fmla="*/ 98 w 98"/>
              <a:gd name="T3" fmla="*/ 14 h 47"/>
              <a:gd name="T4" fmla="*/ 20 w 98"/>
              <a:gd name="T5" fmla="*/ 0 h 47"/>
              <a:gd name="T6" fmla="*/ 0 w 98"/>
              <a:gd name="T7" fmla="*/ 34 h 47"/>
              <a:gd name="T8" fmla="*/ 72 w 98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7"/>
              <a:gd name="T17" fmla="*/ 98 w 98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7">
                <a:moveTo>
                  <a:pt x="72" y="47"/>
                </a:moveTo>
                <a:lnTo>
                  <a:pt x="98" y="14"/>
                </a:lnTo>
                <a:lnTo>
                  <a:pt x="20" y="0"/>
                </a:lnTo>
                <a:lnTo>
                  <a:pt x="0" y="34"/>
                </a:lnTo>
                <a:lnTo>
                  <a:pt x="72" y="47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6" name="Freeform 177"/>
          <p:cNvSpPr>
            <a:spLocks/>
          </p:cNvSpPr>
          <p:nvPr/>
        </p:nvSpPr>
        <p:spPr bwMode="auto">
          <a:xfrm>
            <a:off x="4431856" y="4889310"/>
            <a:ext cx="30162" cy="247650"/>
          </a:xfrm>
          <a:custGeom>
            <a:avLst/>
            <a:gdLst>
              <a:gd name="T0" fmla="*/ 0 w 20"/>
              <a:gd name="T1" fmla="*/ 175 h 175"/>
              <a:gd name="T2" fmla="*/ 0 w 20"/>
              <a:gd name="T3" fmla="*/ 34 h 175"/>
              <a:gd name="T4" fmla="*/ 20 w 20"/>
              <a:gd name="T5" fmla="*/ 0 h 175"/>
              <a:gd name="T6" fmla="*/ 20 w 20"/>
              <a:gd name="T7" fmla="*/ 141 h 175"/>
              <a:gd name="T8" fmla="*/ 0 w 20"/>
              <a:gd name="T9" fmla="*/ 175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75"/>
              <a:gd name="T17" fmla="*/ 20 w 20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75">
                <a:moveTo>
                  <a:pt x="0" y="175"/>
                </a:moveTo>
                <a:lnTo>
                  <a:pt x="0" y="34"/>
                </a:lnTo>
                <a:lnTo>
                  <a:pt x="20" y="0"/>
                </a:lnTo>
                <a:lnTo>
                  <a:pt x="20" y="141"/>
                </a:lnTo>
                <a:lnTo>
                  <a:pt x="0" y="175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7" name="Freeform 178"/>
          <p:cNvSpPr>
            <a:spLocks/>
          </p:cNvSpPr>
          <p:nvPr/>
        </p:nvSpPr>
        <p:spPr bwMode="auto">
          <a:xfrm>
            <a:off x="4314381" y="4917885"/>
            <a:ext cx="117475" cy="219075"/>
          </a:xfrm>
          <a:custGeom>
            <a:avLst/>
            <a:gdLst>
              <a:gd name="T0" fmla="*/ 0 w 77"/>
              <a:gd name="T1" fmla="*/ 141 h 155"/>
              <a:gd name="T2" fmla="*/ 0 w 77"/>
              <a:gd name="T3" fmla="*/ 0 h 155"/>
              <a:gd name="T4" fmla="*/ 77 w 77"/>
              <a:gd name="T5" fmla="*/ 14 h 155"/>
              <a:gd name="T6" fmla="*/ 77 w 77"/>
              <a:gd name="T7" fmla="*/ 155 h 155"/>
              <a:gd name="T8" fmla="*/ 0 w 77"/>
              <a:gd name="T9" fmla="*/ 141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55"/>
              <a:gd name="T17" fmla="*/ 77 w 77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55">
                <a:moveTo>
                  <a:pt x="0" y="141"/>
                </a:moveTo>
                <a:lnTo>
                  <a:pt x="0" y="0"/>
                </a:lnTo>
                <a:lnTo>
                  <a:pt x="77" y="14"/>
                </a:lnTo>
                <a:lnTo>
                  <a:pt x="77" y="155"/>
                </a:lnTo>
                <a:lnTo>
                  <a:pt x="0" y="141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8" name="Freeform 179"/>
          <p:cNvSpPr>
            <a:spLocks/>
          </p:cNvSpPr>
          <p:nvPr/>
        </p:nvSpPr>
        <p:spPr bwMode="auto">
          <a:xfrm>
            <a:off x="4314381" y="4870260"/>
            <a:ext cx="147637" cy="66675"/>
          </a:xfrm>
          <a:custGeom>
            <a:avLst/>
            <a:gdLst>
              <a:gd name="T0" fmla="*/ 77 w 97"/>
              <a:gd name="T1" fmla="*/ 47 h 47"/>
              <a:gd name="T2" fmla="*/ 97 w 97"/>
              <a:gd name="T3" fmla="*/ 13 h 47"/>
              <a:gd name="T4" fmla="*/ 19 w 97"/>
              <a:gd name="T5" fmla="*/ 0 h 47"/>
              <a:gd name="T6" fmla="*/ 0 w 97"/>
              <a:gd name="T7" fmla="*/ 33 h 47"/>
              <a:gd name="T8" fmla="*/ 77 w 97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7"/>
              <a:gd name="T17" fmla="*/ 97 w 9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7">
                <a:moveTo>
                  <a:pt x="77" y="47"/>
                </a:moveTo>
                <a:lnTo>
                  <a:pt x="97" y="13"/>
                </a:lnTo>
                <a:lnTo>
                  <a:pt x="19" y="0"/>
                </a:lnTo>
                <a:lnTo>
                  <a:pt x="0" y="33"/>
                </a:lnTo>
                <a:lnTo>
                  <a:pt x="77" y="47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89" name="Freeform 180"/>
          <p:cNvSpPr>
            <a:spLocks/>
          </p:cNvSpPr>
          <p:nvPr/>
        </p:nvSpPr>
        <p:spPr bwMode="auto">
          <a:xfrm>
            <a:off x="4730306" y="5022660"/>
            <a:ext cx="30162" cy="142875"/>
          </a:xfrm>
          <a:custGeom>
            <a:avLst/>
            <a:gdLst>
              <a:gd name="T0" fmla="*/ 0 w 20"/>
              <a:gd name="T1" fmla="*/ 101 h 101"/>
              <a:gd name="T2" fmla="*/ 0 w 20"/>
              <a:gd name="T3" fmla="*/ 34 h 101"/>
              <a:gd name="T4" fmla="*/ 20 w 20"/>
              <a:gd name="T5" fmla="*/ 0 h 101"/>
              <a:gd name="T6" fmla="*/ 20 w 20"/>
              <a:gd name="T7" fmla="*/ 67 h 101"/>
              <a:gd name="T8" fmla="*/ 0 w 20"/>
              <a:gd name="T9" fmla="*/ 101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01"/>
              <a:gd name="T17" fmla="*/ 20 w 20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01">
                <a:moveTo>
                  <a:pt x="0" y="101"/>
                </a:moveTo>
                <a:lnTo>
                  <a:pt x="0" y="34"/>
                </a:lnTo>
                <a:lnTo>
                  <a:pt x="20" y="0"/>
                </a:lnTo>
                <a:lnTo>
                  <a:pt x="20" y="67"/>
                </a:lnTo>
                <a:lnTo>
                  <a:pt x="0" y="101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0" name="Freeform 181"/>
          <p:cNvSpPr>
            <a:spLocks/>
          </p:cNvSpPr>
          <p:nvPr/>
        </p:nvSpPr>
        <p:spPr bwMode="auto">
          <a:xfrm>
            <a:off x="4611243" y="5060760"/>
            <a:ext cx="119063" cy="104775"/>
          </a:xfrm>
          <a:custGeom>
            <a:avLst/>
            <a:gdLst>
              <a:gd name="T0" fmla="*/ 0 w 78"/>
              <a:gd name="T1" fmla="*/ 67 h 74"/>
              <a:gd name="T2" fmla="*/ 0 w 78"/>
              <a:gd name="T3" fmla="*/ 0 h 74"/>
              <a:gd name="T4" fmla="*/ 78 w 78"/>
              <a:gd name="T5" fmla="*/ 7 h 74"/>
              <a:gd name="T6" fmla="*/ 78 w 78"/>
              <a:gd name="T7" fmla="*/ 74 h 74"/>
              <a:gd name="T8" fmla="*/ 0 w 78"/>
              <a:gd name="T9" fmla="*/ 6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4"/>
              <a:gd name="T17" fmla="*/ 78 w 7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4">
                <a:moveTo>
                  <a:pt x="0" y="67"/>
                </a:moveTo>
                <a:lnTo>
                  <a:pt x="0" y="0"/>
                </a:lnTo>
                <a:lnTo>
                  <a:pt x="78" y="7"/>
                </a:lnTo>
                <a:lnTo>
                  <a:pt x="78" y="74"/>
                </a:lnTo>
                <a:lnTo>
                  <a:pt x="0" y="67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1" name="Freeform 182"/>
          <p:cNvSpPr>
            <a:spLocks/>
          </p:cNvSpPr>
          <p:nvPr/>
        </p:nvSpPr>
        <p:spPr bwMode="auto">
          <a:xfrm>
            <a:off x="4611243" y="5003610"/>
            <a:ext cx="149225" cy="66675"/>
          </a:xfrm>
          <a:custGeom>
            <a:avLst/>
            <a:gdLst>
              <a:gd name="T0" fmla="*/ 78 w 98"/>
              <a:gd name="T1" fmla="*/ 47 h 47"/>
              <a:gd name="T2" fmla="*/ 98 w 98"/>
              <a:gd name="T3" fmla="*/ 13 h 47"/>
              <a:gd name="T4" fmla="*/ 20 w 98"/>
              <a:gd name="T5" fmla="*/ 0 h 47"/>
              <a:gd name="T6" fmla="*/ 0 w 98"/>
              <a:gd name="T7" fmla="*/ 40 h 47"/>
              <a:gd name="T8" fmla="*/ 78 w 98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7"/>
              <a:gd name="T17" fmla="*/ 98 w 98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7">
                <a:moveTo>
                  <a:pt x="78" y="47"/>
                </a:moveTo>
                <a:lnTo>
                  <a:pt x="98" y="13"/>
                </a:lnTo>
                <a:lnTo>
                  <a:pt x="20" y="0"/>
                </a:lnTo>
                <a:lnTo>
                  <a:pt x="0" y="40"/>
                </a:lnTo>
                <a:lnTo>
                  <a:pt x="78" y="47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2" name="Freeform 183"/>
          <p:cNvSpPr>
            <a:spLocks/>
          </p:cNvSpPr>
          <p:nvPr/>
        </p:nvSpPr>
        <p:spPr bwMode="auto">
          <a:xfrm>
            <a:off x="5028756" y="5060760"/>
            <a:ext cx="30162" cy="142875"/>
          </a:xfrm>
          <a:custGeom>
            <a:avLst/>
            <a:gdLst>
              <a:gd name="T0" fmla="*/ 0 w 19"/>
              <a:gd name="T1" fmla="*/ 101 h 101"/>
              <a:gd name="T2" fmla="*/ 0 w 19"/>
              <a:gd name="T3" fmla="*/ 34 h 101"/>
              <a:gd name="T4" fmla="*/ 19 w 19"/>
              <a:gd name="T5" fmla="*/ 0 h 101"/>
              <a:gd name="T6" fmla="*/ 19 w 19"/>
              <a:gd name="T7" fmla="*/ 67 h 101"/>
              <a:gd name="T8" fmla="*/ 0 w 19"/>
              <a:gd name="T9" fmla="*/ 101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01"/>
              <a:gd name="T17" fmla="*/ 19 w 19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01">
                <a:moveTo>
                  <a:pt x="0" y="101"/>
                </a:moveTo>
                <a:lnTo>
                  <a:pt x="0" y="34"/>
                </a:lnTo>
                <a:lnTo>
                  <a:pt x="19" y="0"/>
                </a:lnTo>
                <a:lnTo>
                  <a:pt x="19" y="67"/>
                </a:lnTo>
                <a:lnTo>
                  <a:pt x="0" y="101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3" name="Freeform 184"/>
          <p:cNvSpPr>
            <a:spLocks/>
          </p:cNvSpPr>
          <p:nvPr/>
        </p:nvSpPr>
        <p:spPr bwMode="auto">
          <a:xfrm>
            <a:off x="4909693" y="5089335"/>
            <a:ext cx="119063" cy="114300"/>
          </a:xfrm>
          <a:custGeom>
            <a:avLst/>
            <a:gdLst>
              <a:gd name="T0" fmla="*/ 0 w 78"/>
              <a:gd name="T1" fmla="*/ 74 h 81"/>
              <a:gd name="T2" fmla="*/ 0 w 78"/>
              <a:gd name="T3" fmla="*/ 0 h 81"/>
              <a:gd name="T4" fmla="*/ 78 w 78"/>
              <a:gd name="T5" fmla="*/ 14 h 81"/>
              <a:gd name="T6" fmla="*/ 78 w 78"/>
              <a:gd name="T7" fmla="*/ 81 h 81"/>
              <a:gd name="T8" fmla="*/ 0 w 78"/>
              <a:gd name="T9" fmla="*/ 74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81"/>
              <a:gd name="T17" fmla="*/ 78 w 78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81">
                <a:moveTo>
                  <a:pt x="0" y="74"/>
                </a:moveTo>
                <a:lnTo>
                  <a:pt x="0" y="0"/>
                </a:lnTo>
                <a:lnTo>
                  <a:pt x="78" y="14"/>
                </a:lnTo>
                <a:lnTo>
                  <a:pt x="78" y="81"/>
                </a:lnTo>
                <a:lnTo>
                  <a:pt x="0" y="74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4" name="Freeform 185"/>
          <p:cNvSpPr>
            <a:spLocks/>
          </p:cNvSpPr>
          <p:nvPr/>
        </p:nvSpPr>
        <p:spPr bwMode="auto">
          <a:xfrm>
            <a:off x="4909693" y="5041710"/>
            <a:ext cx="149225" cy="66675"/>
          </a:xfrm>
          <a:custGeom>
            <a:avLst/>
            <a:gdLst>
              <a:gd name="T0" fmla="*/ 78 w 97"/>
              <a:gd name="T1" fmla="*/ 47 h 47"/>
              <a:gd name="T2" fmla="*/ 97 w 97"/>
              <a:gd name="T3" fmla="*/ 13 h 47"/>
              <a:gd name="T4" fmla="*/ 19 w 97"/>
              <a:gd name="T5" fmla="*/ 0 h 47"/>
              <a:gd name="T6" fmla="*/ 0 w 97"/>
              <a:gd name="T7" fmla="*/ 33 h 47"/>
              <a:gd name="T8" fmla="*/ 78 w 97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7"/>
              <a:gd name="T17" fmla="*/ 97 w 9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7">
                <a:moveTo>
                  <a:pt x="78" y="47"/>
                </a:moveTo>
                <a:lnTo>
                  <a:pt x="97" y="13"/>
                </a:lnTo>
                <a:lnTo>
                  <a:pt x="19" y="0"/>
                </a:lnTo>
                <a:lnTo>
                  <a:pt x="0" y="33"/>
                </a:lnTo>
                <a:lnTo>
                  <a:pt x="78" y="47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5" name="Freeform 186"/>
          <p:cNvSpPr>
            <a:spLocks/>
          </p:cNvSpPr>
          <p:nvPr/>
        </p:nvSpPr>
        <p:spPr bwMode="auto">
          <a:xfrm>
            <a:off x="5327206" y="4994085"/>
            <a:ext cx="39687" cy="247650"/>
          </a:xfrm>
          <a:custGeom>
            <a:avLst/>
            <a:gdLst>
              <a:gd name="T0" fmla="*/ 0 w 26"/>
              <a:gd name="T1" fmla="*/ 175 h 175"/>
              <a:gd name="T2" fmla="*/ 6 w 26"/>
              <a:gd name="T3" fmla="*/ 34 h 175"/>
              <a:gd name="T4" fmla="*/ 26 w 26"/>
              <a:gd name="T5" fmla="*/ 0 h 175"/>
              <a:gd name="T6" fmla="*/ 19 w 26"/>
              <a:gd name="T7" fmla="*/ 141 h 175"/>
              <a:gd name="T8" fmla="*/ 0 w 26"/>
              <a:gd name="T9" fmla="*/ 175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75"/>
              <a:gd name="T17" fmla="*/ 26 w 26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75">
                <a:moveTo>
                  <a:pt x="0" y="175"/>
                </a:moveTo>
                <a:lnTo>
                  <a:pt x="6" y="34"/>
                </a:lnTo>
                <a:lnTo>
                  <a:pt x="26" y="0"/>
                </a:lnTo>
                <a:lnTo>
                  <a:pt x="19" y="141"/>
                </a:lnTo>
                <a:lnTo>
                  <a:pt x="0" y="175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6" name="Freeform 187"/>
          <p:cNvSpPr>
            <a:spLocks/>
          </p:cNvSpPr>
          <p:nvPr/>
        </p:nvSpPr>
        <p:spPr bwMode="auto">
          <a:xfrm>
            <a:off x="5208143" y="5032185"/>
            <a:ext cx="128588" cy="209550"/>
          </a:xfrm>
          <a:custGeom>
            <a:avLst/>
            <a:gdLst>
              <a:gd name="T0" fmla="*/ 0 w 84"/>
              <a:gd name="T1" fmla="*/ 141 h 148"/>
              <a:gd name="T2" fmla="*/ 6 w 84"/>
              <a:gd name="T3" fmla="*/ 0 h 148"/>
              <a:gd name="T4" fmla="*/ 84 w 84"/>
              <a:gd name="T5" fmla="*/ 7 h 148"/>
              <a:gd name="T6" fmla="*/ 78 w 84"/>
              <a:gd name="T7" fmla="*/ 148 h 148"/>
              <a:gd name="T8" fmla="*/ 0 w 84"/>
              <a:gd name="T9" fmla="*/ 141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48"/>
              <a:gd name="T17" fmla="*/ 84 w 8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48">
                <a:moveTo>
                  <a:pt x="0" y="141"/>
                </a:moveTo>
                <a:lnTo>
                  <a:pt x="6" y="0"/>
                </a:lnTo>
                <a:lnTo>
                  <a:pt x="84" y="7"/>
                </a:lnTo>
                <a:lnTo>
                  <a:pt x="78" y="148"/>
                </a:lnTo>
                <a:lnTo>
                  <a:pt x="0" y="141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7" name="Freeform 188"/>
          <p:cNvSpPr>
            <a:spLocks/>
          </p:cNvSpPr>
          <p:nvPr/>
        </p:nvSpPr>
        <p:spPr bwMode="auto">
          <a:xfrm>
            <a:off x="5217668" y="4975035"/>
            <a:ext cx="149225" cy="66675"/>
          </a:xfrm>
          <a:custGeom>
            <a:avLst/>
            <a:gdLst>
              <a:gd name="T0" fmla="*/ 78 w 98"/>
              <a:gd name="T1" fmla="*/ 47 h 47"/>
              <a:gd name="T2" fmla="*/ 98 w 98"/>
              <a:gd name="T3" fmla="*/ 13 h 47"/>
              <a:gd name="T4" fmla="*/ 13 w 98"/>
              <a:gd name="T5" fmla="*/ 0 h 47"/>
              <a:gd name="T6" fmla="*/ 0 w 98"/>
              <a:gd name="T7" fmla="*/ 40 h 47"/>
              <a:gd name="T8" fmla="*/ 78 w 98"/>
              <a:gd name="T9" fmla="*/ 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7"/>
              <a:gd name="T17" fmla="*/ 98 w 98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7">
                <a:moveTo>
                  <a:pt x="78" y="47"/>
                </a:moveTo>
                <a:lnTo>
                  <a:pt x="98" y="13"/>
                </a:lnTo>
                <a:lnTo>
                  <a:pt x="13" y="0"/>
                </a:lnTo>
                <a:lnTo>
                  <a:pt x="0" y="40"/>
                </a:lnTo>
                <a:lnTo>
                  <a:pt x="78" y="47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8" name="Freeform 189"/>
          <p:cNvSpPr>
            <a:spLocks/>
          </p:cNvSpPr>
          <p:nvPr/>
        </p:nvSpPr>
        <p:spPr bwMode="auto">
          <a:xfrm>
            <a:off x="5635181" y="5127435"/>
            <a:ext cx="28575" cy="152400"/>
          </a:xfrm>
          <a:custGeom>
            <a:avLst/>
            <a:gdLst>
              <a:gd name="T0" fmla="*/ 0 w 19"/>
              <a:gd name="T1" fmla="*/ 107 h 107"/>
              <a:gd name="T2" fmla="*/ 6 w 19"/>
              <a:gd name="T3" fmla="*/ 34 h 107"/>
              <a:gd name="T4" fmla="*/ 19 w 19"/>
              <a:gd name="T5" fmla="*/ 0 h 107"/>
              <a:gd name="T6" fmla="*/ 13 w 19"/>
              <a:gd name="T7" fmla="*/ 74 h 107"/>
              <a:gd name="T8" fmla="*/ 0 w 19"/>
              <a:gd name="T9" fmla="*/ 107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07"/>
              <a:gd name="T17" fmla="*/ 19 w 19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07">
                <a:moveTo>
                  <a:pt x="0" y="107"/>
                </a:moveTo>
                <a:lnTo>
                  <a:pt x="6" y="34"/>
                </a:lnTo>
                <a:lnTo>
                  <a:pt x="19" y="0"/>
                </a:lnTo>
                <a:lnTo>
                  <a:pt x="13" y="74"/>
                </a:lnTo>
                <a:lnTo>
                  <a:pt x="0" y="107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99" name="Freeform 190"/>
          <p:cNvSpPr>
            <a:spLocks/>
          </p:cNvSpPr>
          <p:nvPr/>
        </p:nvSpPr>
        <p:spPr bwMode="auto">
          <a:xfrm>
            <a:off x="5516118" y="5165535"/>
            <a:ext cx="128588" cy="114300"/>
          </a:xfrm>
          <a:custGeom>
            <a:avLst/>
            <a:gdLst>
              <a:gd name="T0" fmla="*/ 0 w 84"/>
              <a:gd name="T1" fmla="*/ 67 h 80"/>
              <a:gd name="T2" fmla="*/ 0 w 84"/>
              <a:gd name="T3" fmla="*/ 0 h 80"/>
              <a:gd name="T4" fmla="*/ 84 w 84"/>
              <a:gd name="T5" fmla="*/ 7 h 80"/>
              <a:gd name="T6" fmla="*/ 78 w 84"/>
              <a:gd name="T7" fmla="*/ 80 h 80"/>
              <a:gd name="T8" fmla="*/ 0 w 84"/>
              <a:gd name="T9" fmla="*/ 6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80"/>
              <a:gd name="T17" fmla="*/ 84 w 84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80">
                <a:moveTo>
                  <a:pt x="0" y="67"/>
                </a:moveTo>
                <a:lnTo>
                  <a:pt x="0" y="0"/>
                </a:lnTo>
                <a:lnTo>
                  <a:pt x="84" y="7"/>
                </a:lnTo>
                <a:lnTo>
                  <a:pt x="78" y="80"/>
                </a:lnTo>
                <a:lnTo>
                  <a:pt x="0" y="67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0" name="Freeform 191"/>
          <p:cNvSpPr>
            <a:spLocks/>
          </p:cNvSpPr>
          <p:nvPr/>
        </p:nvSpPr>
        <p:spPr bwMode="auto">
          <a:xfrm>
            <a:off x="5516118" y="5117910"/>
            <a:ext cx="147638" cy="57150"/>
          </a:xfrm>
          <a:custGeom>
            <a:avLst/>
            <a:gdLst>
              <a:gd name="T0" fmla="*/ 84 w 97"/>
              <a:gd name="T1" fmla="*/ 41 h 41"/>
              <a:gd name="T2" fmla="*/ 97 w 97"/>
              <a:gd name="T3" fmla="*/ 7 h 41"/>
              <a:gd name="T4" fmla="*/ 19 w 97"/>
              <a:gd name="T5" fmla="*/ 0 h 41"/>
              <a:gd name="T6" fmla="*/ 0 w 97"/>
              <a:gd name="T7" fmla="*/ 34 h 41"/>
              <a:gd name="T8" fmla="*/ 84 w 97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1"/>
              <a:gd name="T17" fmla="*/ 97 w 97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1">
                <a:moveTo>
                  <a:pt x="84" y="41"/>
                </a:moveTo>
                <a:lnTo>
                  <a:pt x="97" y="7"/>
                </a:lnTo>
                <a:lnTo>
                  <a:pt x="19" y="0"/>
                </a:lnTo>
                <a:lnTo>
                  <a:pt x="0" y="34"/>
                </a:lnTo>
                <a:lnTo>
                  <a:pt x="84" y="41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1" name="Freeform 192"/>
          <p:cNvSpPr>
            <a:spLocks/>
          </p:cNvSpPr>
          <p:nvPr/>
        </p:nvSpPr>
        <p:spPr bwMode="auto">
          <a:xfrm>
            <a:off x="5943156" y="4346385"/>
            <a:ext cx="68262" cy="971550"/>
          </a:xfrm>
          <a:custGeom>
            <a:avLst/>
            <a:gdLst>
              <a:gd name="T0" fmla="*/ 0 w 45"/>
              <a:gd name="T1" fmla="*/ 684 h 684"/>
              <a:gd name="T2" fmla="*/ 32 w 45"/>
              <a:gd name="T3" fmla="*/ 26 h 684"/>
              <a:gd name="T4" fmla="*/ 45 w 45"/>
              <a:gd name="T5" fmla="*/ 0 h 684"/>
              <a:gd name="T6" fmla="*/ 13 w 45"/>
              <a:gd name="T7" fmla="*/ 644 h 684"/>
              <a:gd name="T8" fmla="*/ 0 w 45"/>
              <a:gd name="T9" fmla="*/ 684 h 6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684"/>
              <a:gd name="T17" fmla="*/ 45 w 45"/>
              <a:gd name="T18" fmla="*/ 684 h 6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684">
                <a:moveTo>
                  <a:pt x="0" y="684"/>
                </a:moveTo>
                <a:lnTo>
                  <a:pt x="32" y="26"/>
                </a:lnTo>
                <a:lnTo>
                  <a:pt x="45" y="0"/>
                </a:lnTo>
                <a:lnTo>
                  <a:pt x="13" y="644"/>
                </a:lnTo>
                <a:lnTo>
                  <a:pt x="0" y="684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2" name="Freeform 193"/>
          <p:cNvSpPr>
            <a:spLocks/>
          </p:cNvSpPr>
          <p:nvPr/>
        </p:nvSpPr>
        <p:spPr bwMode="auto">
          <a:xfrm>
            <a:off x="5824093" y="4374960"/>
            <a:ext cx="168275" cy="942975"/>
          </a:xfrm>
          <a:custGeom>
            <a:avLst/>
            <a:gdLst>
              <a:gd name="T0" fmla="*/ 0 w 110"/>
              <a:gd name="T1" fmla="*/ 651 h 664"/>
              <a:gd name="T2" fmla="*/ 26 w 110"/>
              <a:gd name="T3" fmla="*/ 0 h 664"/>
              <a:gd name="T4" fmla="*/ 110 w 110"/>
              <a:gd name="T5" fmla="*/ 6 h 664"/>
              <a:gd name="T6" fmla="*/ 78 w 110"/>
              <a:gd name="T7" fmla="*/ 664 h 664"/>
              <a:gd name="T8" fmla="*/ 0 w 110"/>
              <a:gd name="T9" fmla="*/ 651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664"/>
              <a:gd name="T17" fmla="*/ 110 w 110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664">
                <a:moveTo>
                  <a:pt x="0" y="651"/>
                </a:moveTo>
                <a:lnTo>
                  <a:pt x="26" y="0"/>
                </a:lnTo>
                <a:lnTo>
                  <a:pt x="110" y="6"/>
                </a:lnTo>
                <a:lnTo>
                  <a:pt x="78" y="664"/>
                </a:lnTo>
                <a:lnTo>
                  <a:pt x="0" y="651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3" name="Freeform 194"/>
          <p:cNvSpPr>
            <a:spLocks/>
          </p:cNvSpPr>
          <p:nvPr/>
        </p:nvSpPr>
        <p:spPr bwMode="auto">
          <a:xfrm>
            <a:off x="5863781" y="4327335"/>
            <a:ext cx="147637" cy="57150"/>
          </a:xfrm>
          <a:custGeom>
            <a:avLst/>
            <a:gdLst>
              <a:gd name="T0" fmla="*/ 84 w 97"/>
              <a:gd name="T1" fmla="*/ 40 h 40"/>
              <a:gd name="T2" fmla="*/ 97 w 97"/>
              <a:gd name="T3" fmla="*/ 14 h 40"/>
              <a:gd name="T4" fmla="*/ 13 w 97"/>
              <a:gd name="T5" fmla="*/ 0 h 40"/>
              <a:gd name="T6" fmla="*/ 0 w 97"/>
              <a:gd name="T7" fmla="*/ 34 h 40"/>
              <a:gd name="T8" fmla="*/ 84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84" y="40"/>
                </a:moveTo>
                <a:lnTo>
                  <a:pt x="97" y="14"/>
                </a:lnTo>
                <a:lnTo>
                  <a:pt x="13" y="0"/>
                </a:lnTo>
                <a:lnTo>
                  <a:pt x="0" y="34"/>
                </a:lnTo>
                <a:lnTo>
                  <a:pt x="84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4" name="Freeform 195"/>
          <p:cNvSpPr>
            <a:spLocks/>
          </p:cNvSpPr>
          <p:nvPr/>
        </p:nvSpPr>
        <p:spPr bwMode="auto">
          <a:xfrm>
            <a:off x="6251131" y="4060635"/>
            <a:ext cx="98425" cy="1295400"/>
          </a:xfrm>
          <a:custGeom>
            <a:avLst/>
            <a:gdLst>
              <a:gd name="T0" fmla="*/ 0 w 65"/>
              <a:gd name="T1" fmla="*/ 913 h 913"/>
              <a:gd name="T2" fmla="*/ 52 w 65"/>
              <a:gd name="T3" fmla="*/ 27 h 913"/>
              <a:gd name="T4" fmla="*/ 65 w 65"/>
              <a:gd name="T5" fmla="*/ 0 h 913"/>
              <a:gd name="T6" fmla="*/ 13 w 65"/>
              <a:gd name="T7" fmla="*/ 873 h 913"/>
              <a:gd name="T8" fmla="*/ 0 w 65"/>
              <a:gd name="T9" fmla="*/ 913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913"/>
              <a:gd name="T17" fmla="*/ 65 w 65"/>
              <a:gd name="T18" fmla="*/ 913 h 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913">
                <a:moveTo>
                  <a:pt x="0" y="913"/>
                </a:moveTo>
                <a:lnTo>
                  <a:pt x="52" y="27"/>
                </a:lnTo>
                <a:lnTo>
                  <a:pt x="65" y="0"/>
                </a:lnTo>
                <a:lnTo>
                  <a:pt x="13" y="873"/>
                </a:lnTo>
                <a:lnTo>
                  <a:pt x="0" y="913"/>
                </a:lnTo>
                <a:close/>
              </a:path>
            </a:pathLst>
          </a:custGeom>
          <a:solidFill>
            <a:srgbClr val="4D1A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5" name="Freeform 196"/>
          <p:cNvSpPr>
            <a:spLocks/>
          </p:cNvSpPr>
          <p:nvPr/>
        </p:nvSpPr>
        <p:spPr bwMode="auto">
          <a:xfrm>
            <a:off x="6130481" y="4089210"/>
            <a:ext cx="200025" cy="1266825"/>
          </a:xfrm>
          <a:custGeom>
            <a:avLst/>
            <a:gdLst>
              <a:gd name="T0" fmla="*/ 0 w 130"/>
              <a:gd name="T1" fmla="*/ 880 h 893"/>
              <a:gd name="T2" fmla="*/ 46 w 130"/>
              <a:gd name="T3" fmla="*/ 0 h 893"/>
              <a:gd name="T4" fmla="*/ 130 w 130"/>
              <a:gd name="T5" fmla="*/ 7 h 893"/>
              <a:gd name="T6" fmla="*/ 78 w 130"/>
              <a:gd name="T7" fmla="*/ 893 h 893"/>
              <a:gd name="T8" fmla="*/ 0 w 130"/>
              <a:gd name="T9" fmla="*/ 880 h 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893"/>
              <a:gd name="T17" fmla="*/ 130 w 130"/>
              <a:gd name="T18" fmla="*/ 893 h 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893">
                <a:moveTo>
                  <a:pt x="0" y="880"/>
                </a:moveTo>
                <a:lnTo>
                  <a:pt x="46" y="0"/>
                </a:lnTo>
                <a:lnTo>
                  <a:pt x="130" y="7"/>
                </a:lnTo>
                <a:lnTo>
                  <a:pt x="78" y="893"/>
                </a:lnTo>
                <a:lnTo>
                  <a:pt x="0" y="88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6" name="Freeform 197"/>
          <p:cNvSpPr>
            <a:spLocks/>
          </p:cNvSpPr>
          <p:nvPr/>
        </p:nvSpPr>
        <p:spPr bwMode="auto">
          <a:xfrm>
            <a:off x="6201918" y="4041585"/>
            <a:ext cx="147638" cy="57150"/>
          </a:xfrm>
          <a:custGeom>
            <a:avLst/>
            <a:gdLst>
              <a:gd name="T0" fmla="*/ 84 w 97"/>
              <a:gd name="T1" fmla="*/ 40 h 40"/>
              <a:gd name="T2" fmla="*/ 97 w 97"/>
              <a:gd name="T3" fmla="*/ 13 h 40"/>
              <a:gd name="T4" fmla="*/ 13 w 97"/>
              <a:gd name="T5" fmla="*/ 0 h 40"/>
              <a:gd name="T6" fmla="*/ 0 w 97"/>
              <a:gd name="T7" fmla="*/ 33 h 40"/>
              <a:gd name="T8" fmla="*/ 84 w 97"/>
              <a:gd name="T9" fmla="*/ 4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0"/>
              <a:gd name="T17" fmla="*/ 97 w 9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0">
                <a:moveTo>
                  <a:pt x="84" y="40"/>
                </a:moveTo>
                <a:lnTo>
                  <a:pt x="97" y="13"/>
                </a:lnTo>
                <a:lnTo>
                  <a:pt x="13" y="0"/>
                </a:lnTo>
                <a:lnTo>
                  <a:pt x="0" y="33"/>
                </a:lnTo>
                <a:lnTo>
                  <a:pt x="84" y="40"/>
                </a:lnTo>
                <a:close/>
              </a:path>
            </a:pathLst>
          </a:custGeom>
          <a:solidFill>
            <a:srgbClr val="73264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7" name="Line 198"/>
          <p:cNvSpPr>
            <a:spLocks noChangeShapeType="1"/>
          </p:cNvSpPr>
          <p:nvPr/>
        </p:nvSpPr>
        <p:spPr bwMode="auto">
          <a:xfrm flipH="1" flipV="1">
            <a:off x="1521968" y="2401697"/>
            <a:ext cx="139700" cy="2439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8" name="Line 199"/>
          <p:cNvSpPr>
            <a:spLocks noChangeShapeType="1"/>
          </p:cNvSpPr>
          <p:nvPr/>
        </p:nvSpPr>
        <p:spPr bwMode="auto">
          <a:xfrm flipH="1">
            <a:off x="1610868" y="4841685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09" name="Line 200"/>
          <p:cNvSpPr>
            <a:spLocks noChangeShapeType="1"/>
          </p:cNvSpPr>
          <p:nvPr/>
        </p:nvSpPr>
        <p:spPr bwMode="auto">
          <a:xfrm flipH="1">
            <a:off x="1590231" y="4451160"/>
            <a:ext cx="50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10" name="Line 201"/>
          <p:cNvSpPr>
            <a:spLocks noChangeShapeType="1"/>
          </p:cNvSpPr>
          <p:nvPr/>
        </p:nvSpPr>
        <p:spPr bwMode="auto">
          <a:xfrm flipH="1">
            <a:off x="1571181" y="4060635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11" name="Line 202"/>
          <p:cNvSpPr>
            <a:spLocks noChangeShapeType="1"/>
          </p:cNvSpPr>
          <p:nvPr/>
        </p:nvSpPr>
        <p:spPr bwMode="auto">
          <a:xfrm flipH="1">
            <a:off x="1542606" y="3660585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12" name="Line 203"/>
          <p:cNvSpPr>
            <a:spLocks noChangeShapeType="1"/>
          </p:cNvSpPr>
          <p:nvPr/>
        </p:nvSpPr>
        <p:spPr bwMode="auto">
          <a:xfrm flipH="1">
            <a:off x="1521968" y="3251010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13" name="Line 204"/>
          <p:cNvSpPr>
            <a:spLocks noChangeShapeType="1"/>
          </p:cNvSpPr>
          <p:nvPr/>
        </p:nvSpPr>
        <p:spPr bwMode="auto">
          <a:xfrm flipH="1">
            <a:off x="1491806" y="2830322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14" name="Line 205"/>
          <p:cNvSpPr>
            <a:spLocks noChangeShapeType="1"/>
          </p:cNvSpPr>
          <p:nvPr/>
        </p:nvSpPr>
        <p:spPr bwMode="auto">
          <a:xfrm flipH="1">
            <a:off x="1471168" y="2401697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15" name="Text Box 206"/>
          <p:cNvSpPr txBox="1">
            <a:spLocks noChangeArrowheads="1"/>
          </p:cNvSpPr>
          <p:nvPr/>
        </p:nvSpPr>
        <p:spPr bwMode="auto">
          <a:xfrm>
            <a:off x="6278118" y="2796985"/>
            <a:ext cx="152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fr-FR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10yrs</a:t>
            </a:r>
            <a:endParaRPr lang="fr-FR" sz="24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6" name="Rectangle 207"/>
          <p:cNvSpPr>
            <a:spLocks noChangeArrowheads="1"/>
          </p:cNvSpPr>
          <p:nvPr/>
        </p:nvSpPr>
        <p:spPr bwMode="auto">
          <a:xfrm>
            <a:off x="6490843" y="3660585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6CA15F"/>
                </a:solidFill>
                <a:cs typeface="Times New Roman" pitchFamily="18" charset="0"/>
              </a:rPr>
              <a:t>7 years</a:t>
            </a:r>
            <a:endParaRPr lang="fr-FR" sz="1600" b="0">
              <a:solidFill>
                <a:srgbClr val="6CA15F"/>
              </a:solidFill>
              <a:cs typeface="Times New Roman" pitchFamily="18" charset="0"/>
            </a:endParaRPr>
          </a:p>
        </p:txBody>
      </p:sp>
      <p:sp>
        <p:nvSpPr>
          <p:cNvPr id="17617" name="Rectangle 208"/>
          <p:cNvSpPr>
            <a:spLocks noChangeArrowheads="1"/>
          </p:cNvSpPr>
          <p:nvPr/>
        </p:nvSpPr>
        <p:spPr bwMode="auto">
          <a:xfrm>
            <a:off x="6414643" y="4117785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993366"/>
                </a:solidFill>
                <a:cs typeface="Times New Roman" pitchFamily="18" charset="0"/>
              </a:rPr>
              <a:t>4 years</a:t>
            </a:r>
            <a:endParaRPr lang="fr-FR" sz="16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620" name="Rectangle 211"/>
          <p:cNvSpPr>
            <a:spLocks noChangeArrowheads="1"/>
          </p:cNvSpPr>
          <p:nvPr/>
        </p:nvSpPr>
        <p:spPr bwMode="auto">
          <a:xfrm>
            <a:off x="6511481" y="2517585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hlink"/>
                </a:solidFill>
                <a:cs typeface="Times New Roman" pitchFamily="18" charset="0"/>
              </a:rPr>
              <a:t>10 years</a:t>
            </a:r>
            <a:endParaRPr lang="fr-FR" sz="1600" b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17621" name="Text Box 212"/>
          <p:cNvSpPr txBox="1">
            <a:spLocks noChangeArrowheads="1"/>
          </p:cNvSpPr>
          <p:nvPr/>
        </p:nvSpPr>
        <p:spPr bwMode="auto">
          <a:xfrm rot="358626">
            <a:off x="3172968" y="3501835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FR" sz="2400" b="0">
                <a:solidFill>
                  <a:schemeClr val="tx1"/>
                </a:solidFill>
                <a:latin typeface="Kabel Dm BT" pitchFamily="34" charset="0"/>
                <a:cs typeface="Times New Roman" pitchFamily="18" charset="0"/>
              </a:rPr>
              <a:t>16 binders</a:t>
            </a:r>
            <a:endParaRPr lang="en-GB" sz="2400" b="0">
              <a:solidFill>
                <a:schemeClr val="tx1"/>
              </a:solidFill>
              <a:latin typeface="Kabel Dm BT" pitchFamily="34" charset="0"/>
              <a:cs typeface="Times New Roman" pitchFamily="18" charset="0"/>
            </a:endParaRPr>
          </a:p>
        </p:txBody>
      </p:sp>
      <p:sp>
        <p:nvSpPr>
          <p:cNvPr id="212" name="Espace réservé du pied de page 4"/>
          <p:cNvSpPr txBox="1">
            <a:spLocks/>
          </p:cNvSpPr>
          <p:nvPr/>
        </p:nvSpPr>
        <p:spPr>
          <a:xfrm>
            <a:off x="388176" y="6558216"/>
            <a:ext cx="7974012" cy="21748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Intersectorial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Forum: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Bitumen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PmB, 30/03/2011, St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Petersbourg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96C2-C9CC-493C-BCB4-55816BD0DBFF}" type="slidenum">
              <a:rPr lang="fr-FR"/>
              <a:pPr/>
              <a:t>11</a:t>
            </a:fld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Références, date, lieu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525" y="117475"/>
            <a:ext cx="9153525" cy="6740525"/>
            <a:chOff x="-6" y="74"/>
            <a:chExt cx="5766" cy="4246"/>
          </a:xfrm>
        </p:grpSpPr>
        <p:sp>
          <p:nvSpPr>
            <p:cNvPr id="228355" name="Rectangle 3"/>
            <p:cNvSpPr>
              <a:spLocks noChangeArrowheads="1"/>
            </p:cNvSpPr>
            <p:nvPr/>
          </p:nvSpPr>
          <p:spPr bwMode="auto">
            <a:xfrm>
              <a:off x="68" y="74"/>
              <a:ext cx="1532" cy="4246"/>
            </a:xfrm>
            <a:prstGeom prst="rect">
              <a:avLst/>
            </a:prstGeom>
            <a:solidFill>
              <a:srgbClr val="CBD8E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56" name="Line 4"/>
            <p:cNvSpPr>
              <a:spLocks noChangeShapeType="1"/>
            </p:cNvSpPr>
            <p:nvPr/>
          </p:nvSpPr>
          <p:spPr bwMode="auto">
            <a:xfrm>
              <a:off x="-6" y="2257"/>
              <a:ext cx="161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7" name="Line 5"/>
            <p:cNvSpPr>
              <a:spLocks noChangeShapeType="1"/>
            </p:cNvSpPr>
            <p:nvPr/>
          </p:nvSpPr>
          <p:spPr bwMode="auto">
            <a:xfrm>
              <a:off x="1600" y="2257"/>
              <a:ext cx="416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8" name="Rectangle 6"/>
            <p:cNvSpPr>
              <a:spLocks noChangeArrowheads="1"/>
            </p:cNvSpPr>
            <p:nvPr/>
          </p:nvSpPr>
          <p:spPr bwMode="auto">
            <a:xfrm>
              <a:off x="38" y="4136"/>
              <a:ext cx="29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/>
              <a:fld id="{05D88C38-C0B6-44D6-95C6-191C71F9AE3B}" type="slidenum">
                <a:rPr lang="fr-FR" sz="900" b="1"/>
                <a:pPr algn="r"/>
                <a:t>11</a:t>
              </a:fld>
              <a:endParaRPr lang="fr-FR" sz="900" b="1"/>
            </a:p>
          </p:txBody>
        </p:sp>
        <p:sp>
          <p:nvSpPr>
            <p:cNvPr id="228359" name="Rectangle 7"/>
            <p:cNvSpPr>
              <a:spLocks noChangeArrowheads="1"/>
            </p:cNvSpPr>
            <p:nvPr/>
          </p:nvSpPr>
          <p:spPr bwMode="auto">
            <a:xfrm>
              <a:off x="233" y="4144"/>
              <a:ext cx="50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fr-FR" sz="800" dirty="0" smtClean="0"/>
                <a:t>- </a:t>
              </a:r>
              <a:r>
                <a:rPr lang="fr-FR" sz="800" dirty="0" err="1" smtClean="0"/>
                <a:t>Intersectorial</a:t>
              </a:r>
              <a:r>
                <a:rPr lang="fr-FR" sz="800" dirty="0" smtClean="0"/>
                <a:t> Forum: </a:t>
              </a:r>
              <a:r>
                <a:rPr lang="fr-FR" sz="800" dirty="0" err="1" smtClean="0"/>
                <a:t>Bitumen</a:t>
              </a:r>
              <a:r>
                <a:rPr lang="fr-FR" sz="800" dirty="0" smtClean="0"/>
                <a:t> and PmB, 30/03/2011, St </a:t>
              </a:r>
              <a:r>
                <a:rPr lang="fr-FR" sz="800" dirty="0" err="1" smtClean="0"/>
                <a:t>Petersbourg</a:t>
              </a:r>
              <a:endParaRPr lang="fr-FR" sz="800" dirty="0"/>
            </a:p>
          </p:txBody>
        </p:sp>
      </p:grp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878138" y="1547813"/>
            <a:ext cx="6022975" cy="1738312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r-FR" sz="4400" b="1" dirty="0" smtClean="0">
                <a:solidFill>
                  <a:schemeClr val="tx2"/>
                </a:solidFill>
              </a:rPr>
              <a:t>Characterisation</a:t>
            </a:r>
            <a:endParaRPr lang="fr-FR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err="1" smtClean="0"/>
              <a:t>Regular</a:t>
            </a:r>
            <a:r>
              <a:rPr lang="fr-FR" dirty="0" smtClean="0"/>
              <a:t> standards – EN 14023</a:t>
            </a:r>
            <a:endParaRPr lang="fr-FR" dirty="0"/>
          </a:p>
        </p:txBody>
      </p:sp>
      <p:pic>
        <p:nvPicPr>
          <p:cNvPr id="263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583" y="1935954"/>
            <a:ext cx="6886311" cy="31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 bwMode="auto">
          <a:xfrm>
            <a:off x="3002973" y="3688773"/>
            <a:ext cx="1194954" cy="1475509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err="1" smtClean="0"/>
              <a:t>Regular</a:t>
            </a:r>
            <a:r>
              <a:rPr lang="fr-FR" dirty="0" smtClean="0"/>
              <a:t> standards – EN 14023</a:t>
            </a:r>
            <a:endParaRPr lang="fr-FR" dirty="0"/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763" y="915575"/>
            <a:ext cx="6548783" cy="34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043" y="4416133"/>
            <a:ext cx="6612791" cy="21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38991" y="1091045"/>
            <a:ext cx="1766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u="sng" dirty="0" smtClean="0"/>
              <a:t>MANDATORY </a:t>
            </a:r>
          </a:p>
          <a:p>
            <a:pPr algn="l">
              <a:buFontTx/>
              <a:buChar char="-"/>
            </a:pPr>
            <a:r>
              <a:rPr lang="fr-FR" sz="1600" dirty="0" smtClean="0"/>
              <a:t> Pen</a:t>
            </a:r>
          </a:p>
          <a:p>
            <a:pPr algn="l">
              <a:buFontTx/>
              <a:buChar char="-"/>
            </a:pPr>
            <a:r>
              <a:rPr lang="fr-FR" sz="1600" dirty="0" smtClean="0"/>
              <a:t> R&amp;B</a:t>
            </a:r>
          </a:p>
          <a:p>
            <a:pPr algn="l">
              <a:buFontTx/>
              <a:buChar char="-"/>
            </a:pPr>
            <a:r>
              <a:rPr lang="fr-FR" sz="1600" dirty="0" smtClean="0"/>
              <a:t> Force </a:t>
            </a:r>
            <a:r>
              <a:rPr lang="fr-FR" sz="1600" dirty="0" err="1" smtClean="0"/>
              <a:t>Ductility</a:t>
            </a:r>
            <a:endParaRPr lang="fr-FR" sz="1600" dirty="0" smtClean="0"/>
          </a:p>
          <a:p>
            <a:pPr algn="l">
              <a:buFontTx/>
              <a:buChar char="-"/>
            </a:pPr>
            <a:r>
              <a:rPr lang="fr-FR" sz="1600" dirty="0" smtClean="0"/>
              <a:t> Traction</a:t>
            </a:r>
          </a:p>
          <a:p>
            <a:pPr algn="l">
              <a:buFontTx/>
              <a:buChar char="-"/>
            </a:pPr>
            <a:endParaRPr lang="fr-FR" sz="1600" dirty="0" smtClean="0"/>
          </a:p>
          <a:p>
            <a:pPr algn="l">
              <a:buFontTx/>
              <a:buChar char="-"/>
            </a:pPr>
            <a:r>
              <a:rPr lang="fr-FR" sz="1600" dirty="0" smtClean="0"/>
              <a:t> </a:t>
            </a:r>
            <a:r>
              <a:rPr lang="fr-FR" sz="1600" dirty="0" err="1" smtClean="0"/>
              <a:t>Vialit</a:t>
            </a:r>
            <a:r>
              <a:rPr lang="fr-FR" sz="1600" dirty="0" smtClean="0"/>
              <a:t> </a:t>
            </a:r>
            <a:r>
              <a:rPr lang="fr-FR" sz="1600" dirty="0" err="1" smtClean="0"/>
              <a:t>Pendulum</a:t>
            </a:r>
            <a:endParaRPr lang="fr-FR" sz="1600" dirty="0" smtClean="0"/>
          </a:p>
          <a:p>
            <a:pPr algn="l">
              <a:buFontTx/>
              <a:buChar char="-"/>
            </a:pPr>
            <a:r>
              <a:rPr lang="fr-FR" sz="1600" dirty="0" smtClean="0"/>
              <a:t> RTFOT</a:t>
            </a:r>
          </a:p>
          <a:p>
            <a:pPr algn="l">
              <a:buFontTx/>
              <a:buChar char="-"/>
            </a:pPr>
            <a:endParaRPr lang="fr-FR" sz="1600" dirty="0" smtClean="0"/>
          </a:p>
          <a:p>
            <a:pPr algn="l">
              <a:buFontTx/>
              <a:buChar char="-"/>
            </a:pPr>
            <a:r>
              <a:rPr lang="fr-FR" sz="1600" dirty="0" smtClean="0"/>
              <a:t> Flash Point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35526" y="4662054"/>
            <a:ext cx="1655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u="sng" dirty="0" smtClean="0"/>
              <a:t>REGIONAL </a:t>
            </a:r>
          </a:p>
          <a:p>
            <a:pPr algn="l">
              <a:buFontTx/>
              <a:buChar char="-"/>
            </a:pPr>
            <a:r>
              <a:rPr lang="fr-FR" sz="1600" dirty="0" smtClean="0"/>
              <a:t> Fraass</a:t>
            </a:r>
          </a:p>
          <a:p>
            <a:pPr algn="l">
              <a:buFontTx/>
              <a:buChar char="-"/>
            </a:pPr>
            <a:r>
              <a:rPr lang="fr-FR" sz="1600" dirty="0" smtClean="0"/>
              <a:t> </a:t>
            </a:r>
            <a:r>
              <a:rPr lang="fr-FR" sz="1600" dirty="0" err="1" smtClean="0"/>
              <a:t>Elastic</a:t>
            </a:r>
            <a:r>
              <a:rPr lang="fr-FR" sz="1600" dirty="0" smtClean="0"/>
              <a:t> </a:t>
            </a:r>
            <a:r>
              <a:rPr lang="fr-FR" sz="1600" dirty="0" err="1" smtClean="0"/>
              <a:t>Recovery</a:t>
            </a:r>
            <a:endParaRPr lang="fr-FR" sz="16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err="1" smtClean="0"/>
              <a:t>Regular</a:t>
            </a:r>
            <a:r>
              <a:rPr lang="fr-FR" dirty="0" smtClean="0"/>
              <a:t> standards – EN 14023</a:t>
            </a:r>
            <a:endParaRPr lang="fr-FR" dirty="0"/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685" y="1525306"/>
            <a:ext cx="7069592" cy="438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52399" y="1846118"/>
            <a:ext cx="18738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u="sng" dirty="0" smtClean="0"/>
              <a:t>ADDITIONNAL </a:t>
            </a:r>
          </a:p>
          <a:p>
            <a:pPr algn="l">
              <a:buFontTx/>
              <a:buChar char="-"/>
            </a:pPr>
            <a:r>
              <a:rPr lang="fr-FR" sz="1600" dirty="0" smtClean="0"/>
              <a:t> </a:t>
            </a:r>
            <a:r>
              <a:rPr lang="fr-FR" sz="1600" dirty="0" err="1" smtClean="0"/>
              <a:t>Plasticity</a:t>
            </a:r>
            <a:r>
              <a:rPr lang="fr-FR" sz="1600" dirty="0" smtClean="0"/>
              <a:t> range</a:t>
            </a:r>
          </a:p>
          <a:p>
            <a:pPr algn="l">
              <a:buFontTx/>
              <a:buChar char="-"/>
            </a:pPr>
            <a:r>
              <a:rPr lang="fr-FR" sz="1600" dirty="0" smtClean="0"/>
              <a:t> </a:t>
            </a:r>
            <a:r>
              <a:rPr lang="el-GR" sz="1600" dirty="0" smtClean="0"/>
              <a:t>Δ</a:t>
            </a:r>
            <a:r>
              <a:rPr lang="fr-FR" sz="1600" dirty="0" smtClean="0"/>
              <a:t>R&amp;B </a:t>
            </a:r>
            <a:r>
              <a:rPr lang="fr-FR" sz="1600" dirty="0" err="1" smtClean="0"/>
              <a:t>after</a:t>
            </a:r>
            <a:r>
              <a:rPr lang="fr-FR" sz="1600" dirty="0" smtClean="0"/>
              <a:t> RTFOT</a:t>
            </a:r>
          </a:p>
          <a:p>
            <a:pPr algn="l">
              <a:buFontTx/>
              <a:buChar char="-"/>
            </a:pPr>
            <a:r>
              <a:rPr lang="fr-FR" sz="1600" dirty="0" smtClean="0"/>
              <a:t> </a:t>
            </a:r>
            <a:r>
              <a:rPr lang="fr-FR" sz="1600" dirty="0" err="1" smtClean="0"/>
              <a:t>Elastic</a:t>
            </a:r>
            <a:r>
              <a:rPr lang="fr-FR" sz="1600" dirty="0" smtClean="0"/>
              <a:t> </a:t>
            </a:r>
            <a:r>
              <a:rPr lang="fr-FR" sz="1600" dirty="0" err="1" smtClean="0"/>
              <a:t>Recovery</a:t>
            </a:r>
            <a:r>
              <a:rPr lang="fr-FR" sz="1600" dirty="0" smtClean="0"/>
              <a:t> </a:t>
            </a:r>
            <a:r>
              <a:rPr lang="fr-FR" sz="1600" dirty="0" err="1" smtClean="0"/>
              <a:t>after</a:t>
            </a:r>
            <a:r>
              <a:rPr lang="fr-FR" sz="1600" dirty="0" smtClean="0"/>
              <a:t> RTFOT</a:t>
            </a:r>
          </a:p>
          <a:p>
            <a:pPr algn="l">
              <a:buFontTx/>
              <a:buChar char="-"/>
            </a:pPr>
            <a:endParaRPr lang="fr-FR" sz="1600" dirty="0" smtClean="0"/>
          </a:p>
          <a:p>
            <a:pPr algn="l">
              <a:buFontTx/>
              <a:buChar char="-"/>
            </a:pPr>
            <a:r>
              <a:rPr lang="fr-FR" sz="1600" dirty="0" smtClean="0"/>
              <a:t>Storage </a:t>
            </a:r>
            <a:r>
              <a:rPr lang="fr-FR" sz="1600" dirty="0" err="1" smtClean="0"/>
              <a:t>stability</a:t>
            </a:r>
            <a:endParaRPr lang="fr-FR" sz="16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405352"/>
            <a:ext cx="8229600" cy="637097"/>
          </a:xfrm>
          <a:noFill/>
          <a:ln/>
        </p:spPr>
        <p:txBody>
          <a:bodyPr/>
          <a:lstStyle/>
          <a:p>
            <a:r>
              <a:rPr lang="fr-FR" dirty="0" smtClean="0"/>
              <a:t>Performance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1800" dirty="0" smtClean="0"/>
              <a:t>(CEN TC336 – WG1 – TG5)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36118" y="1457452"/>
          <a:ext cx="8515350" cy="4443856"/>
        </p:xfrm>
        <a:graphic>
          <a:graphicData uri="http://schemas.openxmlformats.org/drawingml/2006/table">
            <a:tbl>
              <a:tblPr/>
              <a:tblGrid>
                <a:gridCol w="1084758"/>
                <a:gridCol w="1735612"/>
                <a:gridCol w="2386468"/>
                <a:gridCol w="1387586"/>
                <a:gridCol w="1920926"/>
              </a:tblGrid>
              <a:tr h="70474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latin typeface="Arial"/>
                          <a:ea typeface="Times New Roman"/>
                          <a:cs typeface="Times New Roman"/>
                        </a:rPr>
                        <a:t>CPD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latin typeface="Arial"/>
                          <a:ea typeface="Times New Roman"/>
                          <a:cs typeface="Times New Roman"/>
                        </a:rPr>
                        <a:t>Performance requirement of Binder (Characteristic)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latin typeface="Arial"/>
                          <a:ea typeface="Times New Roman"/>
                          <a:cs typeface="Times New Roman"/>
                        </a:rPr>
                        <a:t>Property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latin typeface="Arial"/>
                          <a:ea typeface="Times New Roman"/>
                          <a:cs typeface="Times New Roman"/>
                        </a:rPr>
                        <a:t>Test method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latin typeface="Arial"/>
                          <a:ea typeface="Times New Roman"/>
                          <a:cs typeface="Times New Roman"/>
                        </a:rPr>
                        <a:t>Levels/classes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87"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Unaged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6187"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Binder grading properties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761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Mixing &amp; Handling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Dynamic Viscosity @ XX °C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EN 13702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Table 2.1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ER 3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Safety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Flash Point 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EN ISO 2592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957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Storage Stability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76187"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474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ER 1 (hi T)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High Service Temperature Permanent deformation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Non-recoverable creep compliance, 1/kPa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latin typeface="Arial"/>
                          <a:ea typeface="Times New Roman"/>
                          <a:cs typeface="Times New Roman"/>
                        </a:rPr>
                        <a:t>Not an EN standard method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ER 1(int T)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Bearing capacity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Complex Modulus, kPa/° C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EN14770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Table 2.2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ER 1 (int T)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Fatigue cracking (incl healing)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No harmonised method yet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76187"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LTA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23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ER 1(int T)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Fatigue cracking (incl healing)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No harmonised method yet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761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ER 1 (lo T)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Resistance to fretting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6264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Times New Roman"/>
                        </a:rPr>
                        <a:t>ER 1 (lo T)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Low temperature cracking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BBR, Temperature at 300MPa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Change in properties vs Unaged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EN14771</a:t>
                      </a:r>
                      <a:endParaRPr lang="fr-F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405352"/>
            <a:ext cx="8229600" cy="637097"/>
          </a:xfrm>
          <a:noFill/>
          <a:ln/>
        </p:spPr>
        <p:txBody>
          <a:bodyPr/>
          <a:lstStyle/>
          <a:p>
            <a:r>
              <a:rPr lang="fr-FR" dirty="0" smtClean="0"/>
              <a:t>Performance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1800" dirty="0" smtClean="0"/>
              <a:t>(CEN TC336 – WG1 – TG5)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36550" y="1330325"/>
            <a:ext cx="4582922" cy="4525963"/>
          </a:xfrm>
          <a:noFill/>
          <a:ln/>
        </p:spPr>
        <p:txBody>
          <a:bodyPr/>
          <a:lstStyle/>
          <a:p>
            <a:pPr marL="342900" indent="-342900"/>
            <a:r>
              <a:rPr lang="fr-FR" sz="1600" dirty="0" smtClean="0"/>
              <a:t>High </a:t>
            </a:r>
            <a:r>
              <a:rPr lang="fr-FR" sz="1600" dirty="0" err="1" smtClean="0"/>
              <a:t>temperature</a:t>
            </a:r>
            <a:endParaRPr lang="fr-FR" sz="1600" dirty="0" smtClean="0"/>
          </a:p>
          <a:p>
            <a:pPr marL="679450" lvl="1" indent="-342900"/>
            <a:r>
              <a:rPr lang="fr-FR" sz="1400" dirty="0" err="1" smtClean="0"/>
              <a:t>Correlation</a:t>
            </a:r>
            <a:r>
              <a:rPr lang="fr-FR" sz="1400" dirty="0" smtClean="0"/>
              <a:t> R&amp;B vs </a:t>
            </a:r>
            <a:r>
              <a:rPr lang="fr-FR" sz="1400" dirty="0" err="1" smtClean="0"/>
              <a:t>rutting</a:t>
            </a:r>
            <a:r>
              <a:rPr lang="fr-FR" sz="1400" dirty="0" smtClean="0"/>
              <a:t> </a:t>
            </a:r>
          </a:p>
          <a:p>
            <a:pPr marL="679450" lvl="1" indent="-342900"/>
            <a:r>
              <a:rPr lang="fr-FR" sz="1400" dirty="0" smtClean="0"/>
              <a:t>High R&amp;B </a:t>
            </a:r>
            <a:r>
              <a:rPr lang="fr-FR" sz="1400" dirty="0" err="1" smtClean="0"/>
              <a:t>does</a:t>
            </a:r>
            <a:r>
              <a:rPr lang="fr-FR" sz="1400" dirty="0" smtClean="0"/>
              <a:t> not </a:t>
            </a:r>
            <a:r>
              <a:rPr lang="fr-FR" sz="1400" dirty="0" err="1" smtClean="0"/>
              <a:t>systematically</a:t>
            </a:r>
            <a:r>
              <a:rPr lang="fr-FR" sz="1400" dirty="0" smtClean="0"/>
              <a:t> </a:t>
            </a:r>
            <a:r>
              <a:rPr lang="fr-FR" sz="1400" dirty="0" err="1" smtClean="0"/>
              <a:t>means</a:t>
            </a:r>
            <a:r>
              <a:rPr lang="fr-FR" sz="1400" dirty="0" smtClean="0"/>
              <a:t> </a:t>
            </a:r>
            <a:r>
              <a:rPr lang="fr-FR" sz="1400" dirty="0" err="1" smtClean="0"/>
              <a:t>high</a:t>
            </a:r>
            <a:r>
              <a:rPr lang="fr-FR" sz="1400" dirty="0" smtClean="0"/>
              <a:t> </a:t>
            </a:r>
            <a:r>
              <a:rPr lang="fr-FR" sz="1400" dirty="0" err="1" smtClean="0"/>
              <a:t>rutting</a:t>
            </a:r>
            <a:r>
              <a:rPr lang="fr-FR" sz="1400" dirty="0" smtClean="0"/>
              <a:t> </a:t>
            </a:r>
            <a:r>
              <a:rPr lang="fr-FR" sz="1400" dirty="0" err="1" smtClean="0"/>
              <a:t>resistance</a:t>
            </a:r>
            <a:r>
              <a:rPr lang="fr-FR" sz="1400" dirty="0" smtClean="0"/>
              <a:t> (</a:t>
            </a:r>
            <a:r>
              <a:rPr lang="fr-FR" sz="1400" dirty="0" err="1" smtClean="0"/>
              <a:t>high</a:t>
            </a:r>
            <a:r>
              <a:rPr lang="fr-FR" sz="1400" dirty="0" smtClean="0"/>
              <a:t> </a:t>
            </a:r>
            <a:r>
              <a:rPr lang="fr-FR" sz="1400" dirty="0" err="1" smtClean="0"/>
              <a:t>oil</a:t>
            </a:r>
            <a:r>
              <a:rPr lang="fr-FR" sz="1400" dirty="0" smtClean="0"/>
              <a:t> </a:t>
            </a:r>
            <a:r>
              <a:rPr lang="fr-FR" sz="1400" dirty="0" err="1" smtClean="0"/>
              <a:t>extender</a:t>
            </a:r>
            <a:r>
              <a:rPr lang="fr-FR" sz="1400" dirty="0" smtClean="0"/>
              <a:t> content for instance)</a:t>
            </a:r>
          </a:p>
          <a:p>
            <a:pPr marL="342900" indent="-342900"/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endParaRPr lang="fr-FR" sz="1600" dirty="0" smtClean="0"/>
          </a:p>
          <a:p>
            <a:pPr marL="679450" lvl="1" indent="-342900"/>
            <a:r>
              <a:rPr lang="fr-FR" sz="1400" dirty="0" smtClean="0"/>
              <a:t>Fraass : </a:t>
            </a:r>
            <a:r>
              <a:rPr lang="fr-FR" sz="1400" dirty="0" err="1" smtClean="0"/>
              <a:t>bad</a:t>
            </a:r>
            <a:r>
              <a:rPr lang="fr-FR" sz="1400" dirty="0" smtClean="0"/>
              <a:t> </a:t>
            </a:r>
            <a:r>
              <a:rPr lang="fr-FR" sz="1400" dirty="0" err="1" smtClean="0"/>
              <a:t>repeatability</a:t>
            </a:r>
            <a:r>
              <a:rPr lang="fr-FR" sz="1400" dirty="0" smtClean="0"/>
              <a:t> and </a:t>
            </a:r>
            <a:r>
              <a:rPr lang="fr-FR" sz="1400" dirty="0" err="1" smtClean="0"/>
              <a:t>significance</a:t>
            </a:r>
            <a:endParaRPr lang="fr-FR" sz="1400" dirty="0" smtClean="0"/>
          </a:p>
          <a:p>
            <a:pPr marL="342900" indent="-342900"/>
            <a:r>
              <a:rPr lang="fr-FR" sz="1600" dirty="0" smtClean="0"/>
              <a:t>Fatigue performance</a:t>
            </a:r>
          </a:p>
          <a:p>
            <a:pPr marL="679450" lvl="1" indent="-342900"/>
            <a:r>
              <a:rPr lang="fr-FR" sz="1400" dirty="0" err="1" smtClean="0"/>
              <a:t>Elastic</a:t>
            </a:r>
            <a:r>
              <a:rPr lang="fr-FR" sz="1400" dirty="0" smtClean="0"/>
              <a:t> </a:t>
            </a:r>
            <a:r>
              <a:rPr lang="fr-FR" sz="1400" dirty="0" err="1" smtClean="0"/>
              <a:t>Recovery</a:t>
            </a:r>
            <a:r>
              <a:rPr lang="fr-FR" sz="1400" dirty="0" smtClean="0"/>
              <a:t> ???</a:t>
            </a:r>
          </a:p>
          <a:p>
            <a:pPr marL="679450" lvl="1" indent="-342900"/>
            <a:r>
              <a:rPr lang="fr-FR" sz="1400" dirty="0" smtClean="0"/>
              <a:t>Tests are </a:t>
            </a:r>
            <a:r>
              <a:rPr lang="fr-FR" sz="1400" dirty="0" err="1" smtClean="0"/>
              <a:t>too</a:t>
            </a:r>
            <a:r>
              <a:rPr lang="fr-FR" sz="1400" dirty="0" smtClean="0"/>
              <a:t> long</a:t>
            </a:r>
          </a:p>
          <a:p>
            <a:pPr marL="342900" indent="-342900"/>
            <a:r>
              <a:rPr lang="fr-FR" sz="1600" dirty="0" smtClean="0"/>
              <a:t>Resistance to </a:t>
            </a:r>
            <a:r>
              <a:rPr lang="fr-FR" sz="1600" dirty="0" err="1" smtClean="0"/>
              <a:t>fretting</a:t>
            </a:r>
            <a:endParaRPr lang="fr-FR" sz="1600" dirty="0" smtClean="0"/>
          </a:p>
          <a:p>
            <a:pPr marL="679450" lvl="1" indent="-342900"/>
            <a:r>
              <a:rPr lang="fr-FR" sz="1400" dirty="0" err="1" smtClean="0"/>
              <a:t>Cohesion</a:t>
            </a:r>
            <a:r>
              <a:rPr lang="fr-FR" sz="1400" dirty="0" smtClean="0"/>
              <a:t> tests ???</a:t>
            </a:r>
          </a:p>
          <a:p>
            <a:pPr marL="342900" indent="-342900"/>
            <a:endParaRPr lang="fr-FR" sz="1600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956048" y="1046988"/>
          <a:ext cx="4050792" cy="3337560"/>
        </p:xfrm>
        <a:graphic>
          <a:graphicData uri="http://schemas.openxmlformats.org/drawingml/2006/table">
            <a:tbl>
              <a:tblPr/>
              <a:tblGrid>
                <a:gridCol w="1182153"/>
                <a:gridCol w="1786545"/>
                <a:gridCol w="1082094"/>
              </a:tblGrid>
              <a:tr h="381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 service temperature resistance to permanent deformation/rutting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DSR: G*/sin(delta)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14770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DSR: MSCR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ASTM D 7405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DSR: LSV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 TS 15324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DSR: ZSV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 TS 15325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Resistance to thermal cracking under Low service temperature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BBR after RTFOT &amp; PAV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14771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DSR after RTFOT &amp; PAV at low temperature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Stiffness measurements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14770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Fracture Toughness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RTFOT &amp; PAV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 TS 15963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 Tensile Test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13587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0001"/>
            <a:ext cx="8229600" cy="387798"/>
          </a:xfrm>
          <a:noFill/>
          <a:ln/>
        </p:spPr>
        <p:txBody>
          <a:bodyPr/>
          <a:lstStyle/>
          <a:p>
            <a:r>
              <a:rPr lang="fr-FR" dirty="0" smtClean="0"/>
              <a:t>Mixes </a:t>
            </a:r>
            <a:r>
              <a:rPr lang="fr-FR" sz="2000" dirty="0" smtClean="0"/>
              <a:t>– EN 13108 (Formulas) and EN 12697 (Performances)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fr-FR" sz="1600" dirty="0" smtClean="0"/>
              <a:t>Final </a:t>
            </a:r>
            <a:r>
              <a:rPr lang="fr-FR" sz="1600" dirty="0" err="1" smtClean="0"/>
              <a:t>criterion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mix performances (France)</a:t>
            </a:r>
          </a:p>
          <a:p>
            <a:pPr marL="342900" indent="-342900"/>
            <a:r>
              <a:rPr lang="fr-FR" sz="1600" dirty="0" smtClean="0"/>
              <a:t>2 types of </a:t>
            </a:r>
            <a:r>
              <a:rPr lang="fr-FR" sz="1600" dirty="0" err="1" smtClean="0"/>
              <a:t>norms</a:t>
            </a:r>
            <a:endParaRPr lang="fr-FR" sz="1600" dirty="0" smtClean="0"/>
          </a:p>
          <a:p>
            <a:pPr marL="679450" lvl="1" indent="-342900"/>
            <a:r>
              <a:rPr lang="fr-FR" sz="1400" dirty="0" smtClean="0"/>
              <a:t>EN 13108 </a:t>
            </a:r>
            <a:r>
              <a:rPr lang="fr-FR" sz="1400" dirty="0" smtClean="0">
                <a:sym typeface="Wingdings" pitchFamily="2" charset="2"/>
              </a:rPr>
              <a:t></a:t>
            </a:r>
            <a:r>
              <a:rPr lang="fr-FR" sz="1400" dirty="0" smtClean="0"/>
              <a:t> formulas</a:t>
            </a:r>
          </a:p>
          <a:p>
            <a:pPr marL="679450" lvl="1" indent="-342900"/>
            <a:r>
              <a:rPr lang="fr-FR" sz="1400" dirty="0" smtClean="0"/>
              <a:t>EN 12697 </a:t>
            </a:r>
            <a:r>
              <a:rPr lang="fr-FR" sz="1400" dirty="0" smtClean="0">
                <a:sym typeface="Wingdings" pitchFamily="2" charset="2"/>
              </a:rPr>
              <a:t> Mix performances</a:t>
            </a:r>
          </a:p>
          <a:p>
            <a:pPr marL="1001713" lvl="2" indent="-342900"/>
            <a:r>
              <a:rPr lang="fr-FR" sz="1200" dirty="0" err="1" smtClean="0"/>
              <a:t>Workability</a:t>
            </a:r>
            <a:r>
              <a:rPr lang="fr-FR" sz="1200" dirty="0" smtClean="0"/>
              <a:t> (EN 12697-10 : </a:t>
            </a:r>
            <a:r>
              <a:rPr lang="fr-FR" sz="1200" dirty="0" err="1" smtClean="0"/>
              <a:t>Gyratory</a:t>
            </a:r>
            <a:r>
              <a:rPr lang="fr-FR" sz="1200" dirty="0" smtClean="0"/>
              <a:t> Compaction, Marshall)</a:t>
            </a:r>
          </a:p>
          <a:p>
            <a:pPr marL="1001713" lvl="2" indent="-342900"/>
            <a:r>
              <a:rPr lang="fr-FR" sz="1200" dirty="0" smtClean="0"/>
              <a:t>Water </a:t>
            </a:r>
            <a:r>
              <a:rPr lang="fr-FR" sz="1200" dirty="0" err="1" smtClean="0"/>
              <a:t>resistance</a:t>
            </a:r>
            <a:r>
              <a:rPr lang="fr-FR" sz="1200" dirty="0" smtClean="0"/>
              <a:t> (EN 12697-12, 23 : Duriez, ITSR)</a:t>
            </a:r>
          </a:p>
          <a:p>
            <a:pPr marL="1001713" lvl="2" indent="-342900"/>
            <a:r>
              <a:rPr lang="fr-FR" sz="1200" dirty="0" err="1" smtClean="0"/>
              <a:t>Rutting</a:t>
            </a:r>
            <a:r>
              <a:rPr lang="fr-FR" sz="1200" dirty="0" smtClean="0"/>
              <a:t> (EN 12697-22 : French Wheel </a:t>
            </a:r>
            <a:r>
              <a:rPr lang="fr-FR" sz="1200" dirty="0" err="1" smtClean="0"/>
              <a:t>Tracking</a:t>
            </a:r>
            <a:r>
              <a:rPr lang="fr-FR" sz="1200" dirty="0" smtClean="0"/>
              <a:t> </a:t>
            </a:r>
            <a:r>
              <a:rPr lang="fr-FR" sz="1200" dirty="0" err="1" smtClean="0"/>
              <a:t>Device</a:t>
            </a:r>
            <a:r>
              <a:rPr lang="fr-FR" sz="1200" dirty="0" smtClean="0"/>
              <a:t>, </a:t>
            </a:r>
            <a:r>
              <a:rPr lang="fr-FR" sz="1200" dirty="0" err="1" smtClean="0"/>
              <a:t>Hamburg</a:t>
            </a:r>
            <a:r>
              <a:rPr lang="fr-FR" sz="1200" dirty="0" smtClean="0"/>
              <a:t> Test)</a:t>
            </a:r>
          </a:p>
          <a:p>
            <a:pPr marL="1001713" lvl="2" indent="-342900"/>
            <a:r>
              <a:rPr lang="fr-FR" sz="1200" dirty="0" err="1" smtClean="0"/>
              <a:t>Modulus</a:t>
            </a:r>
            <a:r>
              <a:rPr lang="fr-FR" sz="1200" dirty="0" smtClean="0"/>
              <a:t> (EN 12697-26)</a:t>
            </a:r>
          </a:p>
          <a:p>
            <a:pPr marL="1001713" lvl="2" indent="-342900"/>
            <a:r>
              <a:rPr lang="fr-FR" sz="1200" dirty="0" smtClean="0"/>
              <a:t>Fatigue </a:t>
            </a:r>
            <a:r>
              <a:rPr lang="fr-FR" sz="1200" dirty="0" err="1" smtClean="0"/>
              <a:t>resistance</a:t>
            </a:r>
            <a:r>
              <a:rPr lang="fr-FR" sz="1200" dirty="0" smtClean="0"/>
              <a:t> (EN 12697-24 : 2 PB-T, 4PB, …)</a:t>
            </a:r>
          </a:p>
          <a:p>
            <a:pPr marL="1001713" lvl="2" indent="-342900"/>
            <a:r>
              <a:rPr lang="fr-FR" sz="1200" dirty="0" smtClean="0"/>
              <a:t>Cracking (EN 12697-44 : SCB, …)</a:t>
            </a:r>
          </a:p>
          <a:p>
            <a:pPr marL="1001713" lvl="2" indent="-342900"/>
            <a:r>
              <a:rPr lang="fr-FR" sz="1200" dirty="0" smtClean="0"/>
              <a:t>…</a:t>
            </a:r>
            <a:endParaRPr lang="fr-FR" sz="1400" dirty="0" smtClean="0"/>
          </a:p>
          <a:p>
            <a:pPr marL="342900" indent="-342900"/>
            <a:r>
              <a:rPr lang="fr-FR" sz="1600" dirty="0" err="1" smtClean="0"/>
              <a:t>Other</a:t>
            </a:r>
            <a:r>
              <a:rPr lang="fr-FR" sz="1600" dirty="0" smtClean="0"/>
              <a:t> tests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conducted</a:t>
            </a:r>
            <a:endParaRPr lang="fr-FR" sz="1600" dirty="0" smtClean="0"/>
          </a:p>
          <a:p>
            <a:pPr marL="679450" lvl="1" indent="-342900"/>
            <a:r>
              <a:rPr lang="fr-FR" sz="1400" dirty="0" err="1" smtClean="0"/>
              <a:t>Ravelling</a:t>
            </a:r>
            <a:endParaRPr lang="fr-FR" sz="1400" dirty="0" smtClean="0"/>
          </a:p>
          <a:p>
            <a:pPr marL="1001713" lvl="2" indent="-342900"/>
            <a:r>
              <a:rPr lang="fr-FR" sz="1200" dirty="0" smtClean="0"/>
              <a:t>Tests for surface dressing </a:t>
            </a:r>
          </a:p>
          <a:p>
            <a:pPr marL="1001713" lvl="2" indent="-342900"/>
            <a:r>
              <a:rPr lang="fr-FR" sz="1200" dirty="0" smtClean="0"/>
              <a:t>TOTAL </a:t>
            </a:r>
            <a:r>
              <a:rPr lang="fr-FR" sz="1200" dirty="0" err="1" smtClean="0"/>
              <a:t>Caroussel</a:t>
            </a:r>
            <a:endParaRPr lang="fr-FR" sz="1200" dirty="0" smtClean="0"/>
          </a:p>
          <a:p>
            <a:pPr marL="679450" lvl="1" indent="-342900"/>
            <a:r>
              <a:rPr lang="fr-FR" sz="1600" dirty="0" smtClean="0"/>
              <a:t>Fuel and </a:t>
            </a:r>
            <a:r>
              <a:rPr lang="fr-FR" sz="1600" dirty="0" err="1" smtClean="0"/>
              <a:t>Deicing</a:t>
            </a:r>
            <a:r>
              <a:rPr lang="fr-FR" sz="1600" dirty="0" smtClean="0"/>
              <a:t> </a:t>
            </a:r>
            <a:r>
              <a:rPr lang="fr-FR" sz="1600" dirty="0" err="1" smtClean="0"/>
              <a:t>resistance</a:t>
            </a:r>
            <a:endParaRPr lang="fr-FR" sz="1600" dirty="0" smtClean="0"/>
          </a:p>
          <a:p>
            <a:pPr marL="679450" lvl="1" indent="-342900"/>
            <a:r>
              <a:rPr lang="fr-FR" sz="1600" dirty="0" smtClean="0"/>
              <a:t>…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96C2-C9CC-493C-BCB4-55816BD0DBFF}" type="slidenum">
              <a:rPr lang="fr-FR"/>
              <a:pPr/>
              <a:t>18</a:t>
            </a:fld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Références, date, lieu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525" y="117475"/>
            <a:ext cx="9153525" cy="6740525"/>
            <a:chOff x="-6" y="74"/>
            <a:chExt cx="5766" cy="4246"/>
          </a:xfrm>
        </p:grpSpPr>
        <p:sp>
          <p:nvSpPr>
            <p:cNvPr id="228355" name="Rectangle 3"/>
            <p:cNvSpPr>
              <a:spLocks noChangeArrowheads="1"/>
            </p:cNvSpPr>
            <p:nvPr/>
          </p:nvSpPr>
          <p:spPr bwMode="auto">
            <a:xfrm>
              <a:off x="68" y="74"/>
              <a:ext cx="1532" cy="4246"/>
            </a:xfrm>
            <a:prstGeom prst="rect">
              <a:avLst/>
            </a:prstGeom>
            <a:solidFill>
              <a:srgbClr val="CBD8E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56" name="Line 4"/>
            <p:cNvSpPr>
              <a:spLocks noChangeShapeType="1"/>
            </p:cNvSpPr>
            <p:nvPr/>
          </p:nvSpPr>
          <p:spPr bwMode="auto">
            <a:xfrm>
              <a:off x="-6" y="2257"/>
              <a:ext cx="161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7" name="Line 5"/>
            <p:cNvSpPr>
              <a:spLocks noChangeShapeType="1"/>
            </p:cNvSpPr>
            <p:nvPr/>
          </p:nvSpPr>
          <p:spPr bwMode="auto">
            <a:xfrm>
              <a:off x="1600" y="2257"/>
              <a:ext cx="416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8" name="Rectangle 6"/>
            <p:cNvSpPr>
              <a:spLocks noChangeArrowheads="1"/>
            </p:cNvSpPr>
            <p:nvPr/>
          </p:nvSpPr>
          <p:spPr bwMode="auto">
            <a:xfrm>
              <a:off x="38" y="4136"/>
              <a:ext cx="29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/>
              <a:fld id="{05D88C38-C0B6-44D6-95C6-191C71F9AE3B}" type="slidenum">
                <a:rPr lang="fr-FR" sz="900" b="1"/>
                <a:pPr algn="r"/>
                <a:t>18</a:t>
              </a:fld>
              <a:endParaRPr lang="fr-FR" sz="900" b="1"/>
            </a:p>
          </p:txBody>
        </p:sp>
        <p:sp>
          <p:nvSpPr>
            <p:cNvPr id="228359" name="Rectangle 7"/>
            <p:cNvSpPr>
              <a:spLocks noChangeArrowheads="1"/>
            </p:cNvSpPr>
            <p:nvPr/>
          </p:nvSpPr>
          <p:spPr bwMode="auto">
            <a:xfrm>
              <a:off x="233" y="4144"/>
              <a:ext cx="50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fr-FR" sz="800" dirty="0" smtClean="0"/>
                <a:t>- </a:t>
              </a:r>
              <a:r>
                <a:rPr lang="fr-FR" sz="800" dirty="0" err="1" smtClean="0"/>
                <a:t>Intersectorial</a:t>
              </a:r>
              <a:r>
                <a:rPr lang="fr-FR" sz="800" dirty="0" smtClean="0"/>
                <a:t> Forum: </a:t>
              </a:r>
              <a:r>
                <a:rPr lang="fr-FR" sz="800" dirty="0" err="1" smtClean="0"/>
                <a:t>Bitumen</a:t>
              </a:r>
              <a:r>
                <a:rPr lang="fr-FR" sz="800" dirty="0" smtClean="0"/>
                <a:t> and PmB, 30/03/2011, St </a:t>
              </a:r>
              <a:r>
                <a:rPr lang="fr-FR" sz="800" dirty="0" err="1" smtClean="0"/>
                <a:t>Petersbourg</a:t>
              </a:r>
              <a:endParaRPr lang="fr-FR" sz="800" dirty="0"/>
            </a:p>
          </p:txBody>
        </p:sp>
      </p:grp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878138" y="1547813"/>
            <a:ext cx="6022975" cy="1738312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r-FR" sz="4400" b="1" dirty="0" smtClean="0">
                <a:solidFill>
                  <a:schemeClr val="tx2"/>
                </a:solidFill>
              </a:rPr>
              <a:t>Field Performances</a:t>
            </a:r>
            <a:endParaRPr lang="fr-FR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r>
              <a:rPr lang="fr-FR" dirty="0" err="1" smtClean="0"/>
              <a:t>Wearing</a:t>
            </a:r>
            <a:r>
              <a:rPr lang="fr-FR" dirty="0" smtClean="0"/>
              <a:t> course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Durability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ED96-92D4-4602-9F40-73EA509DED8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fr-FR" sz="2000" dirty="0" smtClean="0"/>
              <a:t>The </a:t>
            </a:r>
            <a:r>
              <a:rPr lang="fr-FR" sz="2000" dirty="0" err="1" smtClean="0"/>
              <a:t>European</a:t>
            </a:r>
            <a:r>
              <a:rPr lang="fr-FR" sz="2000" dirty="0" smtClean="0"/>
              <a:t> </a:t>
            </a:r>
            <a:r>
              <a:rPr lang="fr-FR" sz="2000" dirty="0" err="1" smtClean="0"/>
              <a:t>Market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Common technologies</a:t>
            </a:r>
          </a:p>
          <a:p>
            <a:pPr marL="342900" indent="-342900"/>
            <a:r>
              <a:rPr lang="fr-FR" sz="2000" dirty="0" err="1" smtClean="0"/>
              <a:t>Characterisation</a:t>
            </a:r>
            <a:endParaRPr lang="fr-FR" sz="2000" dirty="0" smtClean="0"/>
          </a:p>
          <a:p>
            <a:pPr marL="679450" lvl="1" indent="-342900"/>
            <a:r>
              <a:rPr lang="fr-FR" sz="2000" b="0" dirty="0" err="1" smtClean="0"/>
              <a:t>Regular</a:t>
            </a:r>
            <a:r>
              <a:rPr lang="fr-FR" sz="2000" b="0" dirty="0" smtClean="0"/>
              <a:t> standards (En 14023)</a:t>
            </a:r>
          </a:p>
          <a:p>
            <a:pPr marL="679450" lvl="1" indent="-342900"/>
            <a:r>
              <a:rPr lang="fr-FR" sz="2000" b="0" dirty="0" smtClean="0"/>
              <a:t>Performance </a:t>
            </a:r>
            <a:r>
              <a:rPr lang="fr-FR" sz="2000" b="0" dirty="0" err="1" smtClean="0"/>
              <a:t>Related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Specifications</a:t>
            </a:r>
            <a:endParaRPr lang="fr-FR" sz="2000" b="0" dirty="0" smtClean="0"/>
          </a:p>
          <a:p>
            <a:pPr marL="679450" lvl="1" indent="-342900"/>
            <a:r>
              <a:rPr lang="fr-FR" sz="2000" b="0" dirty="0" smtClean="0"/>
              <a:t>Mixes tests</a:t>
            </a:r>
          </a:p>
          <a:p>
            <a:pPr marL="342900" indent="-342900"/>
            <a:r>
              <a:rPr lang="fr-FR" sz="2000" dirty="0" smtClean="0"/>
              <a:t>Field performances</a:t>
            </a:r>
          </a:p>
          <a:p>
            <a:pPr marL="679450" lvl="1" indent="-342900"/>
            <a:r>
              <a:rPr lang="fr-FR" sz="2000" b="0" dirty="0" err="1" smtClean="0"/>
              <a:t>Wearing</a:t>
            </a:r>
            <a:r>
              <a:rPr lang="fr-FR" sz="2000" b="0" dirty="0" smtClean="0"/>
              <a:t> courses : </a:t>
            </a:r>
            <a:r>
              <a:rPr lang="fr-FR" sz="2000" b="0" dirty="0" err="1" smtClean="0"/>
              <a:t>Durability</a:t>
            </a:r>
            <a:endParaRPr lang="fr-FR" sz="2000" b="0" dirty="0" smtClean="0"/>
          </a:p>
          <a:p>
            <a:pPr marL="679450" lvl="1" indent="-342900"/>
            <a:r>
              <a:rPr lang="fr-FR" sz="2000" b="0" dirty="0" smtClean="0"/>
              <a:t>Base courses : </a:t>
            </a:r>
            <a:r>
              <a:rPr lang="fr-FR" sz="2000" b="0" dirty="0" err="1" smtClean="0"/>
              <a:t>Thickness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reduction</a:t>
            </a:r>
            <a:endParaRPr lang="fr-FR" sz="2000" b="0" dirty="0" smtClean="0"/>
          </a:p>
          <a:p>
            <a:pPr marL="679450" lvl="1" indent="-342900"/>
            <a:r>
              <a:rPr lang="fr-FR" sz="2000" b="0" dirty="0" err="1" smtClean="0"/>
              <a:t>Recycling</a:t>
            </a:r>
            <a:endParaRPr lang="fr-FR" sz="2000" b="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err="1" smtClean="0"/>
              <a:t>Wearing</a:t>
            </a:r>
            <a:r>
              <a:rPr lang="fr-FR" dirty="0" smtClean="0"/>
              <a:t> courses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fr-FR" sz="1600" dirty="0" smtClean="0"/>
              <a:t>Life Cycle </a:t>
            </a:r>
            <a:r>
              <a:rPr lang="fr-FR" sz="1600" dirty="0" err="1" smtClean="0"/>
              <a:t>Cost</a:t>
            </a:r>
            <a:r>
              <a:rPr lang="fr-FR" sz="1600" dirty="0" smtClean="0"/>
              <a:t>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favorable</a:t>
            </a:r>
          </a:p>
          <a:p>
            <a:pPr marL="679450" lvl="1" indent="-342900"/>
            <a:r>
              <a:rPr lang="fr-FR" sz="1400" dirty="0" smtClean="0"/>
              <a:t>Higher price ...</a:t>
            </a:r>
          </a:p>
          <a:p>
            <a:pPr marL="679450" lvl="1" indent="-342900"/>
            <a:r>
              <a:rPr lang="fr-FR" sz="1400" dirty="0" smtClean="0"/>
              <a:t>... but longer life</a:t>
            </a:r>
          </a:p>
          <a:p>
            <a:pPr marL="1001713" lvl="2" indent="-342900"/>
            <a:r>
              <a:rPr lang="fr-FR" sz="1000" dirty="0" smtClean="0"/>
              <a:t>~14 </a:t>
            </a:r>
            <a:r>
              <a:rPr lang="fr-FR" sz="1000" dirty="0" err="1" smtClean="0"/>
              <a:t>years</a:t>
            </a:r>
            <a:r>
              <a:rPr lang="fr-FR" sz="1000" dirty="0" smtClean="0"/>
              <a:t> in France</a:t>
            </a:r>
          </a:p>
          <a:p>
            <a:pPr marL="1001713" lvl="2" indent="-342900"/>
            <a:r>
              <a:rPr lang="fr-FR" sz="1000" dirty="0" err="1" smtClean="0"/>
              <a:t>Examples</a:t>
            </a:r>
            <a:r>
              <a:rPr lang="fr-FR" sz="1000" dirty="0" smtClean="0"/>
              <a:t> of 20-</a:t>
            </a:r>
            <a:r>
              <a:rPr lang="fr-FR" sz="1000" dirty="0" err="1" smtClean="0"/>
              <a:t>year</a:t>
            </a:r>
            <a:r>
              <a:rPr lang="fr-FR" sz="1000" dirty="0" smtClean="0"/>
              <a:t> service life (</a:t>
            </a:r>
            <a:r>
              <a:rPr lang="fr-FR" sz="1000" dirty="0" err="1" smtClean="0"/>
              <a:t>Switzerland</a:t>
            </a:r>
            <a:r>
              <a:rPr lang="fr-FR" sz="1000" dirty="0" smtClean="0"/>
              <a:t>)</a:t>
            </a:r>
          </a:p>
          <a:p>
            <a:pPr marL="679450" lvl="1" indent="-342900"/>
            <a:r>
              <a:rPr lang="fr-FR" sz="1400" dirty="0" smtClean="0"/>
              <a:t>No </a:t>
            </a:r>
            <a:r>
              <a:rPr lang="fr-FR" sz="1400" dirty="0" err="1" smtClean="0"/>
              <a:t>studded</a:t>
            </a:r>
            <a:r>
              <a:rPr lang="fr-FR" sz="1400" dirty="0" smtClean="0"/>
              <a:t> </a:t>
            </a:r>
            <a:r>
              <a:rPr lang="fr-FR" sz="1400" dirty="0" err="1" smtClean="0"/>
              <a:t>tyres</a:t>
            </a:r>
            <a:r>
              <a:rPr lang="fr-FR" sz="1400" dirty="0" smtClean="0"/>
              <a:t> in Europe (</a:t>
            </a:r>
            <a:r>
              <a:rPr lang="fr-FR" sz="1400" dirty="0" err="1" smtClean="0"/>
              <a:t>banned</a:t>
            </a:r>
            <a:r>
              <a:rPr lang="fr-FR" sz="1400" dirty="0" smtClean="0"/>
              <a:t>) </a:t>
            </a:r>
            <a:r>
              <a:rPr lang="fr-FR" sz="1400" dirty="0" err="1" smtClean="0"/>
              <a:t>except</a:t>
            </a:r>
            <a:r>
              <a:rPr lang="fr-FR" sz="1400" dirty="0" smtClean="0"/>
              <a:t> for </a:t>
            </a:r>
            <a:r>
              <a:rPr lang="fr-FR" sz="1400" dirty="0" err="1" smtClean="0"/>
              <a:t>Scandinavia</a:t>
            </a:r>
            <a:endParaRPr lang="fr-FR" sz="1400" dirty="0" smtClean="0"/>
          </a:p>
          <a:p>
            <a:pPr marL="342900" indent="-342900"/>
            <a:endParaRPr lang="fr-FR" sz="1600" dirty="0" smtClean="0"/>
          </a:p>
          <a:p>
            <a:pPr marL="342900" indent="-342900"/>
            <a:r>
              <a:rPr lang="fr-FR" sz="1600" dirty="0" smtClean="0"/>
              <a:t>Usage</a:t>
            </a:r>
          </a:p>
          <a:p>
            <a:pPr marL="679450" lvl="1" indent="-342900"/>
            <a:r>
              <a:rPr lang="fr-FR" sz="1400" dirty="0" smtClean="0"/>
              <a:t>SMA</a:t>
            </a:r>
          </a:p>
          <a:p>
            <a:pPr marL="679450" lvl="1" indent="-342900"/>
            <a:r>
              <a:rPr lang="fr-FR" sz="1400" dirty="0" err="1" smtClean="0"/>
              <a:t>Thin</a:t>
            </a:r>
            <a:r>
              <a:rPr lang="fr-FR" sz="1400" dirty="0" smtClean="0"/>
              <a:t> </a:t>
            </a:r>
            <a:r>
              <a:rPr lang="fr-FR" sz="1400" dirty="0" err="1" smtClean="0"/>
              <a:t>layers</a:t>
            </a:r>
            <a:endParaRPr lang="fr-FR" sz="1400" dirty="0" smtClean="0"/>
          </a:p>
          <a:p>
            <a:pPr marL="679450" lvl="1" indent="-342900"/>
            <a:r>
              <a:rPr lang="fr-FR" sz="1400" dirty="0" err="1" smtClean="0"/>
              <a:t>Draining</a:t>
            </a:r>
            <a:r>
              <a:rPr lang="fr-FR" sz="1400" dirty="0" smtClean="0"/>
              <a:t> courses</a:t>
            </a:r>
          </a:p>
          <a:p>
            <a:pPr marL="679450" lvl="1" indent="-342900"/>
            <a:r>
              <a:rPr lang="fr-FR" sz="1400" dirty="0" err="1" smtClean="0"/>
              <a:t>Highly</a:t>
            </a:r>
            <a:r>
              <a:rPr lang="fr-FR" sz="1400" dirty="0" smtClean="0"/>
              <a:t> </a:t>
            </a:r>
            <a:r>
              <a:rPr lang="fr-FR" sz="1400" dirty="0" err="1" smtClean="0"/>
              <a:t>stressed</a:t>
            </a:r>
            <a:r>
              <a:rPr lang="fr-FR" sz="1400" dirty="0" smtClean="0"/>
              <a:t> zones</a:t>
            </a:r>
          </a:p>
          <a:p>
            <a:pPr marL="1001713" lvl="2" indent="-342900"/>
            <a:r>
              <a:rPr lang="fr-FR" sz="1200" dirty="0" err="1" smtClean="0"/>
              <a:t>Highways</a:t>
            </a:r>
            <a:endParaRPr lang="fr-FR" sz="1200" dirty="0" smtClean="0"/>
          </a:p>
          <a:p>
            <a:pPr marL="1001713" lvl="2" indent="-342900"/>
            <a:r>
              <a:rPr lang="fr-FR" sz="1200" dirty="0" smtClean="0"/>
              <a:t>Intersections</a:t>
            </a:r>
          </a:p>
          <a:p>
            <a:pPr marL="1001713" lvl="2" indent="-342900"/>
            <a:r>
              <a:rPr lang="fr-FR" sz="1200" dirty="0" err="1" smtClean="0"/>
              <a:t>Roundabout</a:t>
            </a:r>
            <a:endParaRPr lang="fr-FR" sz="1200" dirty="0" smtClean="0"/>
          </a:p>
          <a:p>
            <a:pPr marL="1001713" lvl="2" indent="-342900"/>
            <a:r>
              <a:rPr lang="fr-FR" sz="1200" dirty="0" err="1" smtClean="0"/>
              <a:t>Airport</a:t>
            </a:r>
            <a:endParaRPr lang="fr-FR" sz="1200" dirty="0" smtClean="0"/>
          </a:p>
          <a:p>
            <a:pPr marL="342900" indent="-342900"/>
            <a:endParaRPr lang="fr-FR" sz="1600" dirty="0" smtClean="0"/>
          </a:p>
        </p:txBody>
      </p:sp>
      <p:pic>
        <p:nvPicPr>
          <p:cNvPr id="6" name="Picture 5" descr="wpe1D.gif (6955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88905" y="2844165"/>
            <a:ext cx="4479925" cy="3013075"/>
          </a:xfrm>
          <a:prstGeom prst="rect">
            <a:avLst/>
          </a:prstGeom>
          <a:noFill/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352544" y="6207951"/>
            <a:ext cx="3867911" cy="4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JEGEL (road contractor, Canada)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16092" y="4771390"/>
            <a:ext cx="323850" cy="3333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03492" y="4787265"/>
            <a:ext cx="323850" cy="3333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352792" y="4660265"/>
            <a:ext cx="400050" cy="40005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187817" y="4752340"/>
            <a:ext cx="323850" cy="3333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492242" y="5076190"/>
            <a:ext cx="419100" cy="466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6355842" y="5111115"/>
            <a:ext cx="342900" cy="438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7276592" y="5050790"/>
            <a:ext cx="180975" cy="581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8054467" y="5057140"/>
            <a:ext cx="219075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30292" y="5542915"/>
            <a:ext cx="685800" cy="392113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</a:rPr>
              <a:t>10%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031992" y="5549265"/>
            <a:ext cx="685800" cy="392113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</a:rPr>
              <a:t>7%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876542" y="5631815"/>
            <a:ext cx="685800" cy="392113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</a:rPr>
              <a:t>15%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778242" y="5895340"/>
            <a:ext cx="685800" cy="392113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</a:rPr>
              <a:t>10%</a:t>
            </a:r>
          </a:p>
        </p:txBody>
      </p:sp>
      <p:pic>
        <p:nvPicPr>
          <p:cNvPr id="20" name="Picture 20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213" y="671513"/>
            <a:ext cx="27828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6642100" y="520700"/>
            <a:ext cx="774700" cy="3175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EDD3DA-0467-48B3-9B8C-F46EC24D7792}" type="slidenum">
              <a:rPr lang="fr-FR"/>
              <a:pPr/>
              <a:t>21</a:t>
            </a:fld>
            <a:endParaRPr lang="fr-FR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55377"/>
            <a:ext cx="8229600" cy="38779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PmB vs. unmodified bitumen: US reference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130800" y="142557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Pure bitumen</a:t>
            </a:r>
            <a:endParaRPr lang="en-US" sz="2400" b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958850" y="1422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 dirty="0" smtClean="0">
                <a:solidFill>
                  <a:schemeClr val="tx1"/>
                </a:solidFill>
                <a:cs typeface="Times New Roman" pitchFamily="18" charset="0"/>
              </a:rPr>
              <a:t>PG </a:t>
            </a:r>
            <a:r>
              <a:rPr lang="en-US" sz="2400" u="sng" dirty="0">
                <a:solidFill>
                  <a:schemeClr val="tx1"/>
                </a:solidFill>
                <a:cs typeface="Times New Roman" pitchFamily="18" charset="0"/>
              </a:rPr>
              <a:t>76-28</a:t>
            </a:r>
          </a:p>
        </p:txBody>
      </p:sp>
      <p:pic>
        <p:nvPicPr>
          <p:cNvPr id="18438" name="Picture 5" descr="PAGE 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9913"/>
            <a:ext cx="42672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PAGE 9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213" y="1827213"/>
            <a:ext cx="434498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12738" y="5289550"/>
            <a:ext cx="867251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120000"/>
              </a:spcBef>
            </a:pPr>
            <a:r>
              <a:rPr lang="en-US" sz="1600">
                <a:solidFill>
                  <a:schemeClr val="tx1"/>
                </a:solidFill>
              </a:rPr>
              <a:t>Source: TRB 2003 </a:t>
            </a:r>
          </a:p>
          <a:p>
            <a:pPr algn="l">
              <a:spcBef>
                <a:spcPct val="40000"/>
              </a:spcBef>
            </a:pPr>
            <a:r>
              <a:rPr lang="en-US" sz="1600">
                <a:solidFill>
                  <a:schemeClr val="tx1"/>
                </a:solidFill>
              </a:rPr>
              <a:t>Updated review of SMA and Superpave projects – paper 03-4135 from Department of Transportation (DOT)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-12700" y="889000"/>
            <a:ext cx="4356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Comparison after 9 years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1FDB7A-FB78-413B-B5FA-2D10B747957B}" type="slidenum">
              <a:rPr lang="fr-FR"/>
              <a:pPr/>
              <a:t>22</a:t>
            </a:fld>
            <a:endParaRPr lang="fr-FR"/>
          </a:p>
        </p:txBody>
      </p:sp>
      <p:pic>
        <p:nvPicPr>
          <p:cNvPr id="19459" name="Picture 2" descr="PAG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636713"/>
            <a:ext cx="5991225" cy="3692525"/>
          </a:xfrm>
          <a:noFill/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329977"/>
            <a:ext cx="8229600" cy="38779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PmB vs. unmodified bitumen</a:t>
            </a:r>
          </a:p>
        </p:txBody>
      </p:sp>
      <p:sp>
        <p:nvSpPr>
          <p:cNvPr id="628740" name="AutoShape 4"/>
          <p:cNvSpPr>
            <a:spLocks noChangeArrowheads="1"/>
          </p:cNvSpPr>
          <p:nvPr/>
        </p:nvSpPr>
        <p:spPr bwMode="auto">
          <a:xfrm>
            <a:off x="673100" y="3073400"/>
            <a:ext cx="1752600" cy="508000"/>
          </a:xfrm>
          <a:prstGeom prst="wedgeRoundRectCallout">
            <a:avLst>
              <a:gd name="adj1" fmla="val 154167"/>
              <a:gd name="adj2" fmla="val 159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PMB</a:t>
            </a:r>
            <a:endParaRPr lang="en-US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28741" name="AutoShape 5"/>
          <p:cNvSpPr>
            <a:spLocks noChangeArrowheads="1"/>
          </p:cNvSpPr>
          <p:nvPr/>
        </p:nvSpPr>
        <p:spPr bwMode="auto">
          <a:xfrm>
            <a:off x="863600" y="1600200"/>
            <a:ext cx="1511300" cy="800100"/>
          </a:xfrm>
          <a:prstGeom prst="wedgeRoundRectCallout">
            <a:avLst>
              <a:gd name="adj1" fmla="val 183403"/>
              <a:gd name="adj2" fmla="val 60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fr-F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Pure bitumen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503863"/>
            <a:ext cx="8229600" cy="1260475"/>
          </a:xfrm>
        </p:spPr>
        <p:txBody>
          <a:bodyPr/>
          <a:lstStyle/>
          <a:p>
            <a:pPr marL="285750" indent="-285750" eaLnBrk="1" hangingPunct="1">
              <a:spcBef>
                <a:spcPct val="20000"/>
              </a:spcBef>
              <a:buFontTx/>
              <a:buNone/>
            </a:pPr>
            <a:r>
              <a:rPr lang="en-US" sz="1600" smtClean="0"/>
              <a:t>Source: TRB 2003  </a:t>
            </a:r>
          </a:p>
          <a:p>
            <a:pPr marL="285750" indent="-285750" eaLnBrk="1" hangingPunct="1">
              <a:spcBef>
                <a:spcPct val="20000"/>
              </a:spcBef>
              <a:buFontTx/>
              <a:buNone/>
            </a:pPr>
            <a:r>
              <a:rPr lang="en-US" sz="1600" smtClean="0"/>
              <a:t>Interlayer and Design Considerations to Retard Reflective Cracking - paper 03-3509 – Koch Stylink Technique (based on Styrelf</a:t>
            </a:r>
            <a:r>
              <a:rPr lang="en-US" sz="1600" baseline="30000" smtClean="0"/>
              <a:t>®</a:t>
            </a:r>
            <a:r>
              <a:rPr lang="en-US" sz="1600" smtClean="0"/>
              <a:t> Technology) after 5.5 years</a:t>
            </a:r>
          </a:p>
        </p:txBody>
      </p:sp>
      <p:pic>
        <p:nvPicPr>
          <p:cNvPr id="19464" name="Picture 7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913" y="265113"/>
            <a:ext cx="27828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254000" y="1041400"/>
            <a:ext cx="4356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Comparison after 5.5 years</a:t>
            </a:r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7454900" y="1270000"/>
            <a:ext cx="406400" cy="2032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0" grpId="0" animBg="1" autoUpdateAnimBg="0"/>
      <p:bldP spid="62874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E57372-A3C1-48BF-8016-D1DF63F40001}" type="slidenum">
              <a:rPr lang="fr-FR"/>
              <a:pPr/>
              <a:t>23</a:t>
            </a:fld>
            <a:endParaRPr lang="fr-F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288477"/>
            <a:ext cx="8229600" cy="77559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PmB durability </a:t>
            </a:r>
            <a:br>
              <a:rPr lang="en-US" sz="2800" dirty="0" smtClean="0"/>
            </a:br>
            <a:r>
              <a:rPr lang="en-US" sz="2800" dirty="0" smtClean="0"/>
              <a:t>German experience on bridge decks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285750" indent="-285750" eaLnBrk="1" hangingPunct="1">
              <a:buFontTx/>
              <a:buNone/>
            </a:pPr>
            <a:r>
              <a:rPr lang="en-US" sz="2400" smtClean="0"/>
              <a:t>   Motorway bridge near Hamburg on A1, opened </a:t>
            </a:r>
            <a:r>
              <a:rPr lang="en-US" sz="2400" smtClean="0">
                <a:solidFill>
                  <a:schemeClr val="hlink"/>
                </a:solidFill>
              </a:rPr>
              <a:t>since 1984!</a:t>
            </a:r>
            <a:endParaRPr lang="en-US" sz="2400" smtClean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09600" y="4343400"/>
            <a:ext cx="8153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spcBef>
                <a:spcPct val="8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for this type of bridge deck,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Gussasphalt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(mastic asphalt) is traditionally used in Germany</a:t>
            </a:r>
          </a:p>
          <a:p>
            <a:pPr marL="285750" indent="-285750" algn="l">
              <a:spcBef>
                <a:spcPct val="8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Lifetime with standard bitumen is usually 6 to 7 years</a:t>
            </a:r>
          </a:p>
          <a:p>
            <a:pPr marL="285750" indent="-285750" algn="l">
              <a:spcBef>
                <a:spcPct val="80000"/>
              </a:spcBef>
              <a:buFontTx/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PmB application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is still in use &amp; yet in good shape after more than 24 years in service !  </a:t>
            </a:r>
          </a:p>
        </p:txBody>
      </p:sp>
      <p:pic>
        <p:nvPicPr>
          <p:cNvPr id="21510" name="Picture 5" descr="PAG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83175" y="1393825"/>
            <a:ext cx="3810000" cy="2974975"/>
          </a:xfrm>
          <a:noFill/>
        </p:spPr>
      </p:pic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69888" y="6578600"/>
            <a:ext cx="7974012" cy="2174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Intersectorial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Forum: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Bitumen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PmB, 30/03/2011, St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Petersbourg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882EE2-0403-4973-AB96-DDF339DD87FF}" type="slidenum">
              <a:rPr lang="fr-FR"/>
              <a:pPr/>
              <a:t>24</a:t>
            </a:fld>
            <a:endParaRPr lang="fr-FR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241300"/>
            <a:ext cx="8229600" cy="8953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 dirty="0" smtClean="0"/>
              <a:t>PmB high modulus mix – </a:t>
            </a:r>
            <a:br>
              <a:rPr lang="en-US" sz="2800" dirty="0" smtClean="0"/>
            </a:br>
            <a:r>
              <a:rPr lang="en-US" sz="2800" dirty="0" smtClean="0"/>
              <a:t>A7 Lyon La </a:t>
            </a:r>
            <a:r>
              <a:rPr lang="en-US" sz="2800" dirty="0" err="1" smtClean="0"/>
              <a:t>Mulatière</a:t>
            </a:r>
            <a:r>
              <a:rPr lang="en-US" sz="2800" dirty="0" smtClean="0"/>
              <a:t> (France)</a:t>
            </a:r>
          </a:p>
        </p:txBody>
      </p:sp>
      <p:pic>
        <p:nvPicPr>
          <p:cNvPr id="22532" name="Picture 4" descr="page 4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85838" y="1265238"/>
            <a:ext cx="7081837" cy="5316537"/>
          </a:xfr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A780D7-70BE-488D-8BC9-904DAAF5C780}" type="slidenum">
              <a:rPr lang="fr-FR"/>
              <a:pPr/>
              <a:t>25</a:t>
            </a:fld>
            <a:endParaRPr lang="fr-FR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435432"/>
            <a:ext cx="8985250" cy="4308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PmB in Spain – road in </a:t>
            </a:r>
            <a:r>
              <a:rPr lang="en-US" dirty="0" err="1" smtClean="0"/>
              <a:t>Bejar</a:t>
            </a:r>
            <a:r>
              <a:rPr lang="en-US" dirty="0" smtClean="0"/>
              <a:t> (</a:t>
            </a:r>
            <a:r>
              <a:rPr lang="en-US" dirty="0" err="1" smtClean="0"/>
              <a:t>Castilla</a:t>
            </a:r>
            <a:r>
              <a:rPr lang="en-US" dirty="0" smtClean="0"/>
              <a:t> y León)  1996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763" y="1292225"/>
            <a:ext cx="6992937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31972F-6B55-4386-804A-45A44AE7DCFE}" type="slidenum">
              <a:rPr lang="fr-FR"/>
              <a:pPr/>
              <a:t>26</a:t>
            </a:fld>
            <a:endParaRPr lang="fr-FR"/>
          </a:p>
        </p:txBody>
      </p:sp>
      <p:pic>
        <p:nvPicPr>
          <p:cNvPr id="24579" name="Picture 5" descr="page 7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2068" t="1579" r="757" b="1797"/>
          <a:stretch>
            <a:fillRect/>
          </a:stretch>
        </p:blipFill>
        <p:spPr>
          <a:xfrm>
            <a:off x="704850" y="1073150"/>
            <a:ext cx="7413625" cy="5478463"/>
          </a:xfrm>
          <a:noFill/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5400" y="238125"/>
            <a:ext cx="78930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dirty="0"/>
              <a:t>Chip seal with </a:t>
            </a:r>
            <a:r>
              <a:rPr lang="en-US" sz="2800" dirty="0" smtClean="0"/>
              <a:t>PmB in </a:t>
            </a:r>
            <a:r>
              <a:rPr lang="en-US" sz="2800" dirty="0"/>
              <a:t>the « Rockies » 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dirty="0"/>
              <a:t>(Mt Evans 4359 m, Colorado - USA)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369888" y="6578600"/>
            <a:ext cx="7974012" cy="2174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Intersectorial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Forum: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Bitumen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PmB, 30/03/2011, St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Petersbourg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F3C336-8A1F-493E-AA1F-30992CD73960}" type="slidenum">
              <a:rPr lang="fr-FR"/>
              <a:pPr/>
              <a:t>27</a:t>
            </a:fld>
            <a:endParaRPr lang="fr-F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255588"/>
            <a:ext cx="8229600" cy="8953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 dirty="0" smtClean="0"/>
              <a:t>PmB high performance – </a:t>
            </a:r>
            <a:br>
              <a:rPr lang="en-US" sz="2800" dirty="0" smtClean="0"/>
            </a:br>
            <a:r>
              <a:rPr lang="en-US" sz="2800" dirty="0" err="1" smtClean="0"/>
              <a:t>Karting</a:t>
            </a:r>
            <a:r>
              <a:rPr lang="en-US" sz="2800" dirty="0" smtClean="0"/>
              <a:t> track at POPB (Paris </a:t>
            </a:r>
            <a:r>
              <a:rPr lang="en-US" sz="2800" dirty="0" err="1" smtClean="0"/>
              <a:t>Bercy</a:t>
            </a:r>
            <a:r>
              <a:rPr lang="en-US" sz="2800" dirty="0" smtClean="0"/>
              <a:t> - France)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727075" y="6161088"/>
            <a:ext cx="7467600" cy="519112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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resistance in tangential efforts</a:t>
            </a:r>
          </a:p>
        </p:txBody>
      </p:sp>
      <p:pic>
        <p:nvPicPr>
          <p:cNvPr id="2662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6688" y="1508125"/>
            <a:ext cx="6040437" cy="4525963"/>
          </a:xfrm>
          <a:noFill/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r>
              <a:rPr lang="fr-FR" dirty="0" smtClean="0"/>
              <a:t>Base layer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ED96-92D4-4602-9F40-73EA509DED8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385128" y="6567360"/>
            <a:ext cx="79740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Intersectorial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Forum: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Bitumen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PmB, 30/03/2011, St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Petersbourg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29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smtClean="0"/>
              <a:t>Base </a:t>
            </a:r>
            <a:r>
              <a:rPr lang="fr-FR" dirty="0" err="1" smtClean="0"/>
              <a:t>layers</a:t>
            </a:r>
            <a:r>
              <a:rPr lang="fr-FR" dirty="0" smtClean="0"/>
              <a:t> - </a:t>
            </a:r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36550" y="1330325"/>
            <a:ext cx="8134350" cy="4525963"/>
          </a:xfrm>
          <a:noFill/>
          <a:ln/>
        </p:spPr>
        <p:txBody>
          <a:bodyPr/>
          <a:lstStyle/>
          <a:p>
            <a:pPr marL="342900" indent="-342900"/>
            <a:r>
              <a:rPr lang="fr-FR" sz="1600" dirty="0" smtClean="0"/>
              <a:t>Extra performances </a:t>
            </a:r>
            <a:r>
              <a:rPr lang="fr-FR" sz="1600" dirty="0" err="1" smtClean="0"/>
              <a:t>brought</a:t>
            </a:r>
            <a:r>
              <a:rPr lang="fr-FR" sz="1600" dirty="0" smtClean="0"/>
              <a:t> by </a:t>
            </a:r>
            <a:r>
              <a:rPr lang="fr-FR" sz="1600" dirty="0" err="1" smtClean="0"/>
              <a:t>PmBs</a:t>
            </a:r>
            <a:endParaRPr lang="fr-FR" sz="1600" dirty="0" smtClean="0"/>
          </a:p>
          <a:p>
            <a:pPr marL="679450" lvl="1" indent="-342900"/>
            <a:r>
              <a:rPr lang="fr-FR" sz="1400" dirty="0" smtClean="0"/>
              <a:t>High fatigue </a:t>
            </a:r>
            <a:r>
              <a:rPr lang="fr-FR" sz="1400" dirty="0" err="1" smtClean="0"/>
              <a:t>resistance</a:t>
            </a:r>
            <a:endParaRPr lang="fr-FR" sz="1400" dirty="0" smtClean="0"/>
          </a:p>
          <a:p>
            <a:pPr marL="679450" lvl="1" indent="-342900"/>
            <a:r>
              <a:rPr lang="fr-FR" sz="1400" dirty="0" smtClean="0"/>
              <a:t>No or </a:t>
            </a:r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degradation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modulus</a:t>
            </a:r>
            <a:endParaRPr lang="fr-FR" sz="1400" dirty="0" smtClean="0"/>
          </a:p>
          <a:p>
            <a:pPr marL="342900" indent="-342900"/>
            <a:r>
              <a:rPr lang="fr-FR" sz="1600" dirty="0" smtClean="0"/>
              <a:t>Road design</a:t>
            </a:r>
          </a:p>
          <a:p>
            <a:pPr marL="679450" lvl="1" indent="-342900"/>
            <a:r>
              <a:rPr lang="fr-FR" sz="1400" dirty="0" smtClean="0"/>
              <a:t>Use of pavement design models (Alize </a:t>
            </a:r>
          </a:p>
          <a:p>
            <a:pPr marL="679450" lvl="1" indent="-342900">
              <a:buNone/>
            </a:pPr>
            <a:r>
              <a:rPr lang="fr-FR" sz="1400" dirty="0" smtClean="0"/>
              <a:t>in France, MEPDG in US)</a:t>
            </a:r>
          </a:p>
          <a:p>
            <a:pPr marL="679450" lvl="1" indent="-342900"/>
            <a:r>
              <a:rPr lang="fr-FR" sz="1400" dirty="0" smtClean="0"/>
              <a:t>Same lifetime requires less materials </a:t>
            </a:r>
          </a:p>
          <a:p>
            <a:pPr marL="679450" lvl="1" indent="-342900">
              <a:buNone/>
            </a:pPr>
            <a:r>
              <a:rPr lang="fr-FR" sz="1400" dirty="0" smtClean="0">
                <a:sym typeface="Wingdings" pitchFamily="2" charset="2"/>
              </a:rPr>
              <a:t> Reduction by 10 to 50% of layer thickness</a:t>
            </a:r>
            <a:endParaRPr lang="fr-FR" sz="1400" dirty="0" smtClean="0"/>
          </a:p>
          <a:p>
            <a:pPr marL="679450" lvl="1" indent="-342900"/>
            <a:endParaRPr lang="fr-FR" sz="1400" dirty="0" smtClean="0"/>
          </a:p>
          <a:p>
            <a:pPr marL="679450" lvl="1" indent="-342900"/>
            <a:endParaRPr lang="fr-FR" sz="1400" dirty="0" smtClean="0"/>
          </a:p>
          <a:p>
            <a:pPr marL="679450" lvl="1" indent="-342900"/>
            <a:endParaRPr lang="fr-FR" sz="1400" dirty="0" smtClean="0"/>
          </a:p>
          <a:p>
            <a:pPr marL="679450" lvl="1" indent="-342900"/>
            <a:endParaRPr lang="fr-FR" sz="1400" dirty="0" smtClean="0"/>
          </a:p>
          <a:p>
            <a:pPr marL="679450" lvl="1" indent="-342900"/>
            <a:endParaRPr lang="fr-FR" sz="1400" dirty="0" smtClean="0"/>
          </a:p>
          <a:p>
            <a:pPr marL="342900" indent="-342900"/>
            <a:r>
              <a:rPr lang="fr-FR" sz="1600" dirty="0" err="1" smtClean="0"/>
              <a:t>Advantages</a:t>
            </a:r>
            <a:endParaRPr lang="fr-FR" sz="1600" dirty="0" smtClean="0"/>
          </a:p>
          <a:p>
            <a:pPr marL="679450" lvl="1" indent="-342900"/>
            <a:r>
              <a:rPr lang="fr-FR" sz="1400" dirty="0" smtClean="0"/>
              <a:t>Costs reduction</a:t>
            </a:r>
            <a:endParaRPr lang="fr-FR" sz="1400" dirty="0" smtClean="0">
              <a:solidFill>
                <a:srgbClr val="FF0000"/>
              </a:solidFill>
            </a:endParaRPr>
          </a:p>
          <a:p>
            <a:pPr marL="679450" lvl="1" indent="-342900"/>
            <a:r>
              <a:rPr lang="fr-FR" sz="1400" dirty="0" smtClean="0">
                <a:solidFill>
                  <a:schemeClr val="accent4"/>
                </a:solidFill>
              </a:rPr>
              <a:t>Road </a:t>
            </a:r>
            <a:r>
              <a:rPr lang="fr-FR" sz="1400" dirty="0" err="1" smtClean="0">
                <a:solidFill>
                  <a:schemeClr val="accent4"/>
                </a:solidFill>
              </a:rPr>
              <a:t>works</a:t>
            </a:r>
            <a:r>
              <a:rPr lang="fr-FR" sz="1400" dirty="0" smtClean="0">
                <a:solidFill>
                  <a:schemeClr val="accent4"/>
                </a:solidFill>
              </a:rPr>
              <a:t> in </a:t>
            </a:r>
            <a:r>
              <a:rPr lang="fr-FR" sz="1400" dirty="0" err="1" smtClean="0">
                <a:solidFill>
                  <a:schemeClr val="accent4"/>
                </a:solidFill>
              </a:rPr>
              <a:t>constrained</a:t>
            </a:r>
            <a:r>
              <a:rPr lang="fr-FR" sz="1400" dirty="0" smtClean="0">
                <a:solidFill>
                  <a:schemeClr val="accent4"/>
                </a:solidFill>
              </a:rPr>
              <a:t> area (bridges, city, …)</a:t>
            </a:r>
          </a:p>
          <a:p>
            <a:pPr marL="342900" indent="-342900"/>
            <a:endParaRPr lang="fr-F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177" y="1333500"/>
            <a:ext cx="423382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96C2-C9CC-493C-BCB4-55816BD0DBFF}" type="slidenum">
              <a:rPr lang="fr-FR"/>
              <a:pPr/>
              <a:t>3</a:t>
            </a:fld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Références, date, lieu</a:t>
            </a:r>
          </a:p>
        </p:txBody>
      </p:sp>
      <p:grpSp>
        <p:nvGrpSpPr>
          <p:cNvPr id="228354" name="Group 2"/>
          <p:cNvGrpSpPr>
            <a:grpSpLocks/>
          </p:cNvGrpSpPr>
          <p:nvPr/>
        </p:nvGrpSpPr>
        <p:grpSpPr bwMode="auto">
          <a:xfrm>
            <a:off x="-9525" y="117475"/>
            <a:ext cx="9153525" cy="6740525"/>
            <a:chOff x="-6" y="74"/>
            <a:chExt cx="5766" cy="4246"/>
          </a:xfrm>
        </p:grpSpPr>
        <p:sp>
          <p:nvSpPr>
            <p:cNvPr id="228355" name="Rectangle 3"/>
            <p:cNvSpPr>
              <a:spLocks noChangeArrowheads="1"/>
            </p:cNvSpPr>
            <p:nvPr/>
          </p:nvSpPr>
          <p:spPr bwMode="auto">
            <a:xfrm>
              <a:off x="68" y="74"/>
              <a:ext cx="1532" cy="4246"/>
            </a:xfrm>
            <a:prstGeom prst="rect">
              <a:avLst/>
            </a:prstGeom>
            <a:solidFill>
              <a:srgbClr val="CBD8E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56" name="Line 4"/>
            <p:cNvSpPr>
              <a:spLocks noChangeShapeType="1"/>
            </p:cNvSpPr>
            <p:nvPr/>
          </p:nvSpPr>
          <p:spPr bwMode="auto">
            <a:xfrm>
              <a:off x="-6" y="2257"/>
              <a:ext cx="161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7" name="Line 5"/>
            <p:cNvSpPr>
              <a:spLocks noChangeShapeType="1"/>
            </p:cNvSpPr>
            <p:nvPr/>
          </p:nvSpPr>
          <p:spPr bwMode="auto">
            <a:xfrm>
              <a:off x="1600" y="2257"/>
              <a:ext cx="416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8" name="Rectangle 6"/>
            <p:cNvSpPr>
              <a:spLocks noChangeArrowheads="1"/>
            </p:cNvSpPr>
            <p:nvPr/>
          </p:nvSpPr>
          <p:spPr bwMode="auto">
            <a:xfrm>
              <a:off x="38" y="4136"/>
              <a:ext cx="29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/>
              <a:fld id="{05D88C38-C0B6-44D6-95C6-191C71F9AE3B}" type="slidenum">
                <a:rPr lang="fr-FR" sz="900" b="1"/>
                <a:pPr algn="r"/>
                <a:t>3</a:t>
              </a:fld>
              <a:endParaRPr lang="fr-FR" sz="900" b="1"/>
            </a:p>
          </p:txBody>
        </p:sp>
        <p:sp>
          <p:nvSpPr>
            <p:cNvPr id="228359" name="Rectangle 7"/>
            <p:cNvSpPr>
              <a:spLocks noChangeArrowheads="1"/>
            </p:cNvSpPr>
            <p:nvPr/>
          </p:nvSpPr>
          <p:spPr bwMode="auto">
            <a:xfrm>
              <a:off x="233" y="4144"/>
              <a:ext cx="50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fr-FR" sz="800" dirty="0" smtClean="0"/>
                <a:t>- </a:t>
              </a:r>
              <a:r>
                <a:rPr lang="fr-FR" sz="800" dirty="0" err="1" smtClean="0"/>
                <a:t>Intersectorial</a:t>
              </a:r>
              <a:r>
                <a:rPr lang="fr-FR" sz="800" dirty="0" smtClean="0"/>
                <a:t> Forum: </a:t>
              </a:r>
              <a:r>
                <a:rPr lang="fr-FR" sz="800" dirty="0" err="1" smtClean="0"/>
                <a:t>Bitumen</a:t>
              </a:r>
              <a:r>
                <a:rPr lang="fr-FR" sz="800" dirty="0" smtClean="0"/>
                <a:t> and PmB, 30/03/2011, St </a:t>
              </a:r>
              <a:r>
                <a:rPr lang="fr-FR" sz="800" dirty="0" err="1" smtClean="0"/>
                <a:t>Petersbourg</a:t>
              </a:r>
              <a:endParaRPr lang="fr-FR" sz="800" dirty="0"/>
            </a:p>
          </p:txBody>
        </p:sp>
      </p:grp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878138" y="1547813"/>
            <a:ext cx="6022975" cy="1738312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r-FR" sz="4400" b="1" dirty="0" smtClean="0">
                <a:solidFill>
                  <a:schemeClr val="tx2"/>
                </a:solidFill>
              </a:rPr>
              <a:t>The </a:t>
            </a:r>
            <a:r>
              <a:rPr lang="fr-FR" sz="4400" b="1" dirty="0" err="1" smtClean="0">
                <a:solidFill>
                  <a:schemeClr val="tx2"/>
                </a:solidFill>
              </a:rPr>
              <a:t>European</a:t>
            </a:r>
            <a:r>
              <a:rPr lang="fr-FR" sz="4400" b="1" dirty="0" smtClean="0">
                <a:solidFill>
                  <a:schemeClr val="tx2"/>
                </a:solidFill>
              </a:rPr>
              <a:t> </a:t>
            </a:r>
            <a:r>
              <a:rPr lang="fr-FR" sz="4400" b="1" dirty="0" err="1" smtClean="0">
                <a:solidFill>
                  <a:schemeClr val="tx2"/>
                </a:solidFill>
              </a:rPr>
              <a:t>Market</a:t>
            </a:r>
            <a:endParaRPr lang="fr-FR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r>
              <a:rPr lang="fr-FR" dirty="0" err="1" smtClean="0"/>
              <a:t>Recycling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ED96-92D4-4602-9F40-73EA509DED80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385128" y="6567360"/>
            <a:ext cx="79740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Intersectorial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Forum: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Bitumen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PmB, 30/03/2011, St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Petersbourg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31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err="1" smtClean="0"/>
              <a:t>Recycling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fr-FR" sz="1600" dirty="0" smtClean="0"/>
              <a:t>Objective : re-use milled road in the same layer</a:t>
            </a:r>
          </a:p>
          <a:p>
            <a:pPr marL="342900" indent="-342900"/>
            <a:r>
              <a:rPr lang="fr-FR" sz="1600" dirty="0" smtClean="0"/>
              <a:t>Need for a performance booster to compensate defects from the old bitumen </a:t>
            </a:r>
          </a:p>
          <a:p>
            <a:pPr marL="342900" indent="-342900">
              <a:buNone/>
            </a:pPr>
            <a:r>
              <a:rPr lang="fr-FR" sz="1600" dirty="0" smtClean="0">
                <a:sym typeface="Wingdings" pitchFamily="2" charset="2"/>
              </a:rPr>
              <a:t> PmB</a:t>
            </a:r>
          </a:p>
          <a:p>
            <a:pPr marL="342900" indent="-342900"/>
            <a:endParaRPr lang="fr-FR" sz="1600" dirty="0" smtClean="0">
              <a:sym typeface="Wingdings" pitchFamily="2" charset="2"/>
            </a:endParaRPr>
          </a:p>
          <a:p>
            <a:pPr marL="342900" indent="-342900"/>
            <a:r>
              <a:rPr lang="fr-FR" sz="1600" dirty="0" smtClean="0"/>
              <a:t>A growing habit in Europe</a:t>
            </a:r>
          </a:p>
          <a:p>
            <a:pPr marL="679450" lvl="1" indent="-342900"/>
            <a:r>
              <a:rPr lang="fr-FR" sz="1400" dirty="0" smtClean="0"/>
              <a:t>Milled asphalt reused in road</a:t>
            </a:r>
          </a:p>
          <a:p>
            <a:pPr marL="1001713" lvl="2" indent="-342900"/>
            <a:r>
              <a:rPr lang="en-US" sz="1200" dirty="0" smtClean="0"/>
              <a:t>&gt;70% of RA used: Austria, Germany, Netherlands and Sweden</a:t>
            </a:r>
          </a:p>
          <a:p>
            <a:pPr marL="1001713" lvl="2" indent="-342900"/>
            <a:r>
              <a:rPr lang="en-US" sz="1200" dirty="0" smtClean="0"/>
              <a:t>50-70% of RA: Belgium, Denmark, Hungary, Spain, Switzerland</a:t>
            </a:r>
          </a:p>
          <a:p>
            <a:pPr marL="1001713" lvl="2" indent="-342900"/>
            <a:r>
              <a:rPr lang="en-US" sz="1200" dirty="0" smtClean="0"/>
              <a:t>20-50%: France, Czech Republic and Italy</a:t>
            </a:r>
          </a:p>
          <a:p>
            <a:pPr marL="1001713" lvl="2" indent="-342900"/>
            <a:r>
              <a:rPr lang="en-US" sz="1200" dirty="0" smtClean="0"/>
              <a:t>&lt;20%: Norway and Poland</a:t>
            </a:r>
            <a:endParaRPr lang="fr-FR" sz="1200" dirty="0" smtClean="0"/>
          </a:p>
          <a:p>
            <a:pPr marL="679450" lvl="1" indent="-342900"/>
            <a:r>
              <a:rPr lang="fr-FR" sz="1400" dirty="0" smtClean="0"/>
              <a:t>Economics (scarcity of good aggregates, bitumen price)</a:t>
            </a:r>
          </a:p>
          <a:p>
            <a:pPr marL="679450" lvl="1" indent="-342900"/>
            <a:r>
              <a:rPr lang="fr-FR" sz="1400" dirty="0" smtClean="0"/>
              <a:t>Politics incentives</a:t>
            </a:r>
          </a:p>
          <a:p>
            <a:pPr marL="342900" indent="-342900"/>
            <a:r>
              <a:rPr lang="fr-FR" sz="1600" dirty="0" smtClean="0">
                <a:sym typeface="Wingdings" pitchFamily="2" charset="2"/>
              </a:rPr>
              <a:t>Germany, Netherlands  </a:t>
            </a:r>
            <a:r>
              <a:rPr lang="fr-FR" sz="1600" u="sng" dirty="0" smtClean="0">
                <a:sym typeface="Wingdings" pitchFamily="2" charset="2"/>
              </a:rPr>
              <a:t>Highly modified PmBs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snombril.m.i.pic.centerblog.net/drmkrw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68" y="4584700"/>
            <a:ext cx="2418832" cy="1711324"/>
          </a:xfrm>
          <a:prstGeom prst="rect">
            <a:avLst/>
          </a:prstGeom>
          <a:noFill/>
        </p:spPr>
      </p:pic>
      <p:sp>
        <p:nvSpPr>
          <p:cNvPr id="11" name="Flèche droite 10"/>
          <p:cNvSpPr/>
          <p:nvPr/>
        </p:nvSpPr>
        <p:spPr bwMode="auto">
          <a:xfrm rot="10800000">
            <a:off x="1254125" y="4283075"/>
            <a:ext cx="1212850" cy="1168400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0650" y="1684528"/>
            <a:ext cx="4197350" cy="1152144"/>
          </a:xfrm>
        </p:spPr>
        <p:txBody>
          <a:bodyPr/>
          <a:lstStyle/>
          <a:p>
            <a:pPr>
              <a:buNone/>
            </a:pPr>
            <a:r>
              <a:rPr lang="az-Cyrl-AZ" sz="5400" dirty="0" smtClean="0"/>
              <a:t>спасибо</a:t>
            </a:r>
            <a:endParaRPr lang="fr-FR" sz="5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6047-BF47-46C7-BB81-588CC4C33E80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385128" y="6557264"/>
            <a:ext cx="79740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Intersectorial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Forum: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Bitumen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PmB, 30/03/2011, St </a:t>
            </a:r>
            <a:r>
              <a: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Petersbourg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48" name="Picture 4" descr="http://www.questmachine.org/encyclopedie/illustrations/illustrations_articles/photographe-russie-792810%5b2%5d1286214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306999"/>
            <a:ext cx="2082800" cy="3221397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1600200" y="2679700"/>
            <a:ext cx="5842000" cy="2501900"/>
            <a:chOff x="1600200" y="2679700"/>
            <a:chExt cx="5842000" cy="2501900"/>
          </a:xfrm>
        </p:grpSpPr>
        <p:sp>
          <p:nvSpPr>
            <p:cNvPr id="8" name="Virage 7"/>
            <p:cNvSpPr/>
            <p:nvPr/>
          </p:nvSpPr>
          <p:spPr bwMode="auto">
            <a:xfrm rot="16200000" flipV="1">
              <a:off x="3270250" y="1009650"/>
              <a:ext cx="2501900" cy="58420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Virage 8"/>
            <p:cNvSpPr/>
            <p:nvPr/>
          </p:nvSpPr>
          <p:spPr bwMode="auto">
            <a:xfrm rot="16200000" flipV="1">
              <a:off x="3162300" y="1193800"/>
              <a:ext cx="2171700" cy="5245100"/>
            </a:xfrm>
            <a:prstGeom prst="bentArrow">
              <a:avLst>
                <a:gd name="adj1" fmla="val 3894"/>
                <a:gd name="adj2" fmla="val 1901"/>
                <a:gd name="adj3" fmla="val 25000"/>
                <a:gd name="adj4" fmla="val 75000"/>
              </a:avLst>
            </a:prstGeom>
            <a:solidFill>
              <a:schemeClr val="accent3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150" name="Picture 6" descr="http://upload.wikimedia.org/wikipedia/commons/thumb/a/a6/Brandenburger_Tor_abends.jpg/280px-Brandenburger_Tor_abe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4473575"/>
            <a:ext cx="266700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4A5E64-34BD-4FCC-94F1-8FEA07AFBFD2}" type="slidenum">
              <a:rPr lang="fr-FR"/>
              <a:pPr/>
              <a:t>33</a:t>
            </a:fld>
            <a:endParaRPr lang="fr-FR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376238"/>
            <a:ext cx="8229600" cy="298450"/>
          </a:xfrm>
        </p:spPr>
        <p:txBody>
          <a:bodyPr/>
          <a:lstStyle/>
          <a:p>
            <a:pPr eaLnBrk="1" hangingPunct="1"/>
            <a:r>
              <a:rPr lang="fr-FR" smtClean="0"/>
              <a:t>French dimensionning method</a:t>
            </a:r>
            <a:endParaRPr lang="en-US" smtClean="0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76225" y="920750"/>
            <a:ext cx="8472488" cy="1970088"/>
            <a:chOff x="174" y="580"/>
            <a:chExt cx="5337" cy="1241"/>
          </a:xfrm>
        </p:grpSpPr>
        <p:pic>
          <p:nvPicPr>
            <p:cNvPr id="23599" name="Picture 50"/>
            <p:cNvPicPr>
              <a:picLocks noChangeAspect="1" noChangeArrowheads="1"/>
            </p:cNvPicPr>
            <p:nvPr/>
          </p:nvPicPr>
          <p:blipFill>
            <a:blip r:embed="rId2" cstate="print"/>
            <a:srcRect r="27025"/>
            <a:stretch>
              <a:fillRect/>
            </a:stretch>
          </p:blipFill>
          <p:spPr bwMode="auto">
            <a:xfrm>
              <a:off x="174" y="580"/>
              <a:ext cx="12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0" name="Text Box 5"/>
            <p:cNvSpPr txBox="1">
              <a:spLocks noChangeArrowheads="1"/>
            </p:cNvSpPr>
            <p:nvPr/>
          </p:nvSpPr>
          <p:spPr bwMode="auto">
            <a:xfrm>
              <a:off x="1582" y="667"/>
              <a:ext cx="1052" cy="382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Road structure </a:t>
              </a:r>
              <a:br>
                <a:rPr lang="fr-FR" sz="1600"/>
              </a:br>
              <a:r>
                <a:rPr lang="fr-FR" sz="1600"/>
                <a:t>(layers + E, </a:t>
              </a:r>
              <a:r>
                <a:rPr lang="el-GR" sz="1600">
                  <a:cs typeface="Arial" charset="0"/>
                </a:rPr>
                <a:t>ν</a:t>
              </a:r>
              <a:r>
                <a:rPr lang="fr-FR" sz="1600">
                  <a:cs typeface="Arial" charset="0"/>
                </a:rPr>
                <a:t>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3601" name="Text Box 6"/>
            <p:cNvSpPr txBox="1">
              <a:spLocks noChangeArrowheads="1"/>
            </p:cNvSpPr>
            <p:nvPr/>
          </p:nvSpPr>
          <p:spPr bwMode="auto">
            <a:xfrm>
              <a:off x="1599" y="1196"/>
              <a:ext cx="1034" cy="382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Reference axle load</a:t>
              </a:r>
              <a:endParaRPr lang="en-US" sz="1600"/>
            </a:p>
          </p:txBody>
        </p:sp>
        <p:sp>
          <p:nvSpPr>
            <p:cNvPr id="23602" name="Text Box 7"/>
            <p:cNvSpPr txBox="1">
              <a:spLocks noChangeArrowheads="1"/>
            </p:cNvSpPr>
            <p:nvPr/>
          </p:nvSpPr>
          <p:spPr bwMode="auto">
            <a:xfrm>
              <a:off x="2950" y="865"/>
              <a:ext cx="1098" cy="382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Structure = elastic beam</a:t>
              </a:r>
              <a:endParaRPr lang="en-US" sz="1600"/>
            </a:p>
          </p:txBody>
        </p:sp>
        <p:sp>
          <p:nvSpPr>
            <p:cNvPr id="23603" name="Text Box 8"/>
            <p:cNvSpPr txBox="1">
              <a:spLocks noChangeArrowheads="1"/>
            </p:cNvSpPr>
            <p:nvPr/>
          </p:nvSpPr>
          <p:spPr bwMode="auto">
            <a:xfrm>
              <a:off x="4413" y="1285"/>
              <a:ext cx="1098" cy="536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Stress and Strain fields in the structure</a:t>
              </a:r>
              <a:endParaRPr lang="en-US" sz="1600"/>
            </a:p>
          </p:txBody>
        </p:sp>
        <p:cxnSp>
          <p:nvCxnSpPr>
            <p:cNvPr id="23604" name="AutoShape 39"/>
            <p:cNvCxnSpPr>
              <a:cxnSpLocks noChangeShapeType="1"/>
              <a:stCxn id="23600" idx="3"/>
              <a:endCxn id="23602" idx="1"/>
            </p:cNvCxnSpPr>
            <p:nvPr/>
          </p:nvCxnSpPr>
          <p:spPr bwMode="auto">
            <a:xfrm>
              <a:off x="2642" y="858"/>
              <a:ext cx="300" cy="19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3605" name="AutoShape 40"/>
            <p:cNvCxnSpPr>
              <a:cxnSpLocks noChangeShapeType="1"/>
              <a:stCxn id="23601" idx="3"/>
              <a:endCxn id="23602" idx="1"/>
            </p:cNvCxnSpPr>
            <p:nvPr/>
          </p:nvCxnSpPr>
          <p:spPr bwMode="auto">
            <a:xfrm flipV="1">
              <a:off x="2641" y="1056"/>
              <a:ext cx="301" cy="331"/>
            </a:xfrm>
            <a:prstGeom prst="bentConnector3">
              <a:avLst>
                <a:gd name="adj1" fmla="val 4983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3606" name="AutoShape 41"/>
            <p:cNvCxnSpPr>
              <a:cxnSpLocks noChangeShapeType="1"/>
              <a:stCxn id="23602" idx="3"/>
              <a:endCxn id="23603" idx="1"/>
            </p:cNvCxnSpPr>
            <p:nvPr/>
          </p:nvCxnSpPr>
          <p:spPr bwMode="auto">
            <a:xfrm>
              <a:off x="4056" y="1056"/>
              <a:ext cx="349" cy="497"/>
            </a:xfrm>
            <a:prstGeom prst="bentConnector3">
              <a:avLst>
                <a:gd name="adj1" fmla="val 4985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5705475" y="5283200"/>
            <a:ext cx="2100263" cy="938213"/>
            <a:chOff x="3594" y="3328"/>
            <a:chExt cx="1323" cy="591"/>
          </a:xfrm>
        </p:grpSpPr>
        <p:sp>
          <p:nvSpPr>
            <p:cNvPr id="23597" name="Text Box 10"/>
            <p:cNvSpPr txBox="1">
              <a:spLocks noChangeArrowheads="1"/>
            </p:cNvSpPr>
            <p:nvPr/>
          </p:nvSpPr>
          <p:spPr bwMode="auto">
            <a:xfrm>
              <a:off x="3865" y="3691"/>
              <a:ext cx="1052" cy="228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solidFill>
                    <a:schemeClr val="accent2"/>
                  </a:solidFill>
                </a:rPr>
                <a:t>Lifetime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cxnSp>
          <p:nvCxnSpPr>
            <p:cNvPr id="23598" name="AutoShape 42"/>
            <p:cNvCxnSpPr>
              <a:cxnSpLocks noChangeShapeType="1"/>
              <a:stCxn id="23597" idx="1"/>
              <a:endCxn id="23567" idx="2"/>
            </p:cNvCxnSpPr>
            <p:nvPr/>
          </p:nvCxnSpPr>
          <p:spPr bwMode="auto">
            <a:xfrm rot="10800000">
              <a:off x="3594" y="3328"/>
              <a:ext cx="263" cy="477"/>
            </a:xfrm>
            <a:prstGeom prst="bentConnector2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6734175" y="2917825"/>
            <a:ext cx="2235200" cy="519113"/>
            <a:chOff x="4242" y="1838"/>
            <a:chExt cx="1408" cy="327"/>
          </a:xfrm>
        </p:grpSpPr>
        <p:sp>
          <p:nvSpPr>
            <p:cNvPr id="23595" name="Text Box 54"/>
            <p:cNvSpPr txBox="1">
              <a:spLocks noChangeArrowheads="1"/>
            </p:cNvSpPr>
            <p:nvPr/>
          </p:nvSpPr>
          <p:spPr bwMode="auto">
            <a:xfrm>
              <a:off x="4242" y="1838"/>
              <a:ext cx="140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chemeClr val="accent2"/>
                  </a:solidFill>
                </a:rPr>
                <a:t>^ ?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3596" name="Oval 55"/>
            <p:cNvSpPr>
              <a:spLocks noChangeArrowheads="1"/>
            </p:cNvSpPr>
            <p:nvPr/>
          </p:nvSpPr>
          <p:spPr bwMode="auto">
            <a:xfrm>
              <a:off x="4562" y="1856"/>
              <a:ext cx="814" cy="28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559" name="Text Box 56"/>
          <p:cNvSpPr txBox="1">
            <a:spLocks noChangeArrowheads="1"/>
          </p:cNvSpPr>
          <p:nvPr/>
        </p:nvSpPr>
        <p:spPr bwMode="auto">
          <a:xfrm>
            <a:off x="319088" y="6269038"/>
            <a:ext cx="1190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hlinkClick r:id="rId3" action="ppaction://hlinksldjump"/>
              </a:rPr>
              <a:t>Back</a:t>
            </a:r>
            <a:endParaRPr lang="en-US" sz="1600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553200" y="3460750"/>
            <a:ext cx="2205038" cy="1384300"/>
            <a:chOff x="4128" y="2180"/>
            <a:chExt cx="1389" cy="872"/>
          </a:xfrm>
        </p:grpSpPr>
        <p:sp>
          <p:nvSpPr>
            <p:cNvPr id="23593" name="Text Box 12"/>
            <p:cNvSpPr txBox="1">
              <a:spLocks noChangeArrowheads="1"/>
            </p:cNvSpPr>
            <p:nvPr/>
          </p:nvSpPr>
          <p:spPr bwMode="auto">
            <a:xfrm>
              <a:off x="4419" y="2180"/>
              <a:ext cx="1098" cy="69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Bearable Stress and Strain by each layer</a:t>
              </a:r>
              <a:endParaRPr lang="en-US" sz="1600"/>
            </a:p>
          </p:txBody>
        </p:sp>
        <p:cxnSp>
          <p:nvCxnSpPr>
            <p:cNvPr id="23594" name="AutoShape 43"/>
            <p:cNvCxnSpPr>
              <a:cxnSpLocks noChangeShapeType="1"/>
              <a:stCxn id="23567" idx="3"/>
              <a:endCxn id="23593" idx="1"/>
            </p:cNvCxnSpPr>
            <p:nvPr/>
          </p:nvCxnSpPr>
          <p:spPr bwMode="auto">
            <a:xfrm flipV="1">
              <a:off x="4128" y="2525"/>
              <a:ext cx="283" cy="527"/>
            </a:xfrm>
            <a:prstGeom prst="bentConnector3">
              <a:avLst>
                <a:gd name="adj1" fmla="val 49824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203200" y="3135313"/>
            <a:ext cx="6338888" cy="3533775"/>
            <a:chOff x="128" y="1975"/>
            <a:chExt cx="3993" cy="2226"/>
          </a:xfrm>
        </p:grpSpPr>
        <p:pic>
          <p:nvPicPr>
            <p:cNvPr id="2356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" y="3766"/>
              <a:ext cx="666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128" y="1975"/>
              <a:ext cx="3993" cy="1961"/>
              <a:chOff x="128" y="1975"/>
              <a:chExt cx="3993" cy="1961"/>
            </a:xfrm>
          </p:grpSpPr>
          <p:sp>
            <p:nvSpPr>
              <p:cNvPr id="23564" name="Text Box 4"/>
              <p:cNvSpPr txBox="1">
                <a:spLocks noChangeArrowheads="1"/>
              </p:cNvSpPr>
              <p:nvPr/>
            </p:nvSpPr>
            <p:spPr bwMode="auto">
              <a:xfrm>
                <a:off x="155" y="2588"/>
                <a:ext cx="1473" cy="382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/>
                  <a:t>Fatigue test (</a:t>
                </a:r>
                <a:r>
                  <a:rPr lang="el-GR" sz="1600">
                    <a:cs typeface="Arial" charset="0"/>
                  </a:rPr>
                  <a:t>ε</a:t>
                </a:r>
                <a:r>
                  <a:rPr lang="fr-FR" sz="1600">
                    <a:cs typeface="Arial" charset="0"/>
                  </a:rPr>
                  <a:t>6)</a:t>
                </a:r>
                <a:br>
                  <a:rPr lang="fr-FR" sz="1600">
                    <a:cs typeface="Arial" charset="0"/>
                  </a:rPr>
                </a:br>
                <a:r>
                  <a:rPr lang="fr-FR" sz="1600"/>
                  <a:t>Modulus test (E*)</a:t>
                </a:r>
                <a:endParaRPr lang="en-US" sz="1600"/>
              </a:p>
            </p:txBody>
          </p:sp>
          <p:sp>
            <p:nvSpPr>
              <p:cNvPr id="23565" name="Text Box 9"/>
              <p:cNvSpPr txBox="1">
                <a:spLocks noChangeArrowheads="1"/>
              </p:cNvSpPr>
              <p:nvPr/>
            </p:nvSpPr>
            <p:spPr bwMode="auto">
              <a:xfrm>
                <a:off x="163" y="3044"/>
                <a:ext cx="1464" cy="53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/>
                  <a:t>Usual material properties from LCPC database (CAM, </a:t>
                </a:r>
                <a:r>
                  <a:rPr lang="el-GR" sz="1600">
                    <a:cs typeface="Arial" charset="0"/>
                  </a:rPr>
                  <a:t>ν</a:t>
                </a:r>
                <a:r>
                  <a:rPr lang="fr-FR" sz="1600">
                    <a:cs typeface="Arial" charset="0"/>
                  </a:rPr>
                  <a:t>, ..)</a:t>
                </a:r>
                <a:endParaRPr lang="el-GR" sz="1600">
                  <a:cs typeface="Arial" charset="0"/>
                </a:endParaRPr>
              </a:p>
            </p:txBody>
          </p:sp>
          <p:sp>
            <p:nvSpPr>
              <p:cNvPr id="23566" name="Text Box 13"/>
              <p:cNvSpPr txBox="1">
                <a:spLocks noChangeArrowheads="1"/>
              </p:cNvSpPr>
              <p:nvPr/>
            </p:nvSpPr>
            <p:spPr bwMode="auto">
              <a:xfrm>
                <a:off x="1809" y="2860"/>
                <a:ext cx="1052" cy="382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/>
                  <a:t>Material properties</a:t>
                </a:r>
                <a:endParaRPr lang="en-US" sz="1600"/>
              </a:p>
            </p:txBody>
          </p:sp>
          <p:sp>
            <p:nvSpPr>
              <p:cNvPr id="23567" name="Text Box 15"/>
              <p:cNvSpPr txBox="1">
                <a:spLocks noChangeArrowheads="1"/>
              </p:cNvSpPr>
              <p:nvPr/>
            </p:nvSpPr>
            <p:spPr bwMode="auto">
              <a:xfrm>
                <a:off x="3068" y="2784"/>
                <a:ext cx="1052" cy="53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/>
                  <a:t>LCPC empirical model</a:t>
                </a:r>
                <a:endParaRPr lang="en-US" sz="1600"/>
              </a:p>
            </p:txBody>
          </p:sp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1740" y="3708"/>
                <a:ext cx="1052" cy="228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/>
                  <a:t>Risk factors</a:t>
                </a:r>
                <a:endParaRPr lang="en-US" sz="1600"/>
              </a:p>
            </p:txBody>
          </p: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193" y="2280"/>
                <a:ext cx="223" cy="400"/>
                <a:chOff x="567" y="754"/>
                <a:chExt cx="908" cy="1588"/>
              </a:xfrm>
            </p:grpSpPr>
            <p:sp>
              <p:nvSpPr>
                <p:cNvPr id="23585" name="AutoShape 18"/>
                <p:cNvSpPr>
                  <a:spLocks noChangeArrowheads="1"/>
                </p:cNvSpPr>
                <p:nvPr/>
              </p:nvSpPr>
              <p:spPr bwMode="auto">
                <a:xfrm flipV="1">
                  <a:off x="793" y="981"/>
                  <a:ext cx="454" cy="1316"/>
                </a:xfrm>
                <a:custGeom>
                  <a:avLst/>
                  <a:gdLst>
                    <a:gd name="T0" fmla="*/ 8 w 21600"/>
                    <a:gd name="T1" fmla="*/ 40 h 21600"/>
                    <a:gd name="T2" fmla="*/ 5 w 21600"/>
                    <a:gd name="T3" fmla="*/ 80 h 21600"/>
                    <a:gd name="T4" fmla="*/ 1 w 21600"/>
                    <a:gd name="T5" fmla="*/ 40 h 21600"/>
                    <a:gd name="T6" fmla="*/ 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63 w 21600"/>
                    <a:gd name="T13" fmla="*/ 4661 h 21600"/>
                    <a:gd name="T14" fmla="*/ 16937 w 21600"/>
                    <a:gd name="T15" fmla="*/ 1693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07" y="21600"/>
                      </a:lnTo>
                      <a:lnTo>
                        <a:pt x="1589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86" name="Rectangle 19" descr="noir)"/>
                <p:cNvSpPr>
                  <a:spLocks noChangeArrowheads="1"/>
                </p:cNvSpPr>
                <p:nvPr/>
              </p:nvSpPr>
              <p:spPr bwMode="auto">
                <a:xfrm rot="-313635">
                  <a:off x="1203" y="1480"/>
                  <a:ext cx="44" cy="363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chemeClr val="tx2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87" name="Rectangle 20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703" y="2297"/>
                  <a:ext cx="680" cy="45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chemeClr val="tx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8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20" y="754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89" name="Rectangle 22" descr="noir)"/>
                <p:cNvSpPr>
                  <a:spLocks noChangeArrowheads="1"/>
                </p:cNvSpPr>
                <p:nvPr/>
              </p:nvSpPr>
              <p:spPr bwMode="auto">
                <a:xfrm rot="313635" flipH="1">
                  <a:off x="793" y="1480"/>
                  <a:ext cx="46" cy="363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chemeClr val="tx2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90" name="Line 23"/>
                <p:cNvSpPr>
                  <a:spLocks noChangeShapeType="1"/>
                </p:cNvSpPr>
                <p:nvPr/>
              </p:nvSpPr>
              <p:spPr bwMode="auto">
                <a:xfrm>
                  <a:off x="793" y="754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91" name="AutoShape 24"/>
                <p:cNvSpPr>
                  <a:spLocks noChangeArrowheads="1"/>
                </p:cNvSpPr>
                <p:nvPr/>
              </p:nvSpPr>
              <p:spPr bwMode="auto">
                <a:xfrm>
                  <a:off x="1067" y="800"/>
                  <a:ext cx="408" cy="90"/>
                </a:xfrm>
                <a:prstGeom prst="rightArrow">
                  <a:avLst>
                    <a:gd name="adj1" fmla="val 50000"/>
                    <a:gd name="adj2" fmla="val 113333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92" name="AutoShape 25"/>
                <p:cNvSpPr>
                  <a:spLocks noChangeArrowheads="1"/>
                </p:cNvSpPr>
                <p:nvPr/>
              </p:nvSpPr>
              <p:spPr bwMode="auto">
                <a:xfrm flipH="1">
                  <a:off x="567" y="800"/>
                  <a:ext cx="408" cy="90"/>
                </a:xfrm>
                <a:prstGeom prst="rightArrow">
                  <a:avLst>
                    <a:gd name="adj1" fmla="val 50000"/>
                    <a:gd name="adj2" fmla="val 113333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128" y="2669"/>
                <a:ext cx="169" cy="372"/>
                <a:chOff x="931" y="1298"/>
                <a:chExt cx="498" cy="1679"/>
              </a:xfrm>
            </p:grpSpPr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931" y="1298"/>
                  <a:ext cx="452" cy="1679"/>
                  <a:chOff x="930" y="1525"/>
                  <a:chExt cx="272" cy="816"/>
                </a:xfrm>
              </p:grpSpPr>
              <p:sp>
                <p:nvSpPr>
                  <p:cNvPr id="2358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706"/>
                    <a:ext cx="272" cy="408"/>
                  </a:xfrm>
                  <a:prstGeom prst="can">
                    <a:avLst>
                      <a:gd name="adj" fmla="val 24333"/>
                    </a:avLst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583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021" y="1525"/>
                    <a:ext cx="90" cy="226"/>
                  </a:xfrm>
                  <a:prstGeom prst="downArrow">
                    <a:avLst>
                      <a:gd name="adj1" fmla="val 50000"/>
                      <a:gd name="adj2" fmla="val 62778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584" name="AutoShape 3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21" y="2115"/>
                    <a:ext cx="90" cy="226"/>
                  </a:xfrm>
                  <a:prstGeom prst="downArrow">
                    <a:avLst>
                      <a:gd name="adj1" fmla="val 50000"/>
                      <a:gd name="adj2" fmla="val 62778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3581" name="Rectangle 31" descr="noir)"/>
                <p:cNvSpPr>
                  <a:spLocks noChangeArrowheads="1"/>
                </p:cNvSpPr>
                <p:nvPr/>
              </p:nvSpPr>
              <p:spPr bwMode="auto">
                <a:xfrm>
                  <a:off x="1383" y="1933"/>
                  <a:ext cx="46" cy="318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chemeClr val="tx1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cxnSp>
            <p:nvCxnSpPr>
              <p:cNvPr id="23571" name="AutoShape 32"/>
              <p:cNvCxnSpPr>
                <a:cxnSpLocks noChangeShapeType="1"/>
                <a:stCxn id="23564" idx="3"/>
                <a:endCxn id="23566" idx="1"/>
              </p:cNvCxnSpPr>
              <p:nvPr/>
            </p:nvCxnSpPr>
            <p:spPr bwMode="auto">
              <a:xfrm>
                <a:off x="1636" y="2779"/>
                <a:ext cx="165" cy="272"/>
              </a:xfrm>
              <a:prstGeom prst="bentConnector3">
                <a:avLst>
                  <a:gd name="adj1" fmla="val 49699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572" name="AutoShape 33"/>
              <p:cNvCxnSpPr>
                <a:cxnSpLocks noChangeShapeType="1"/>
                <a:stCxn id="23565" idx="3"/>
                <a:endCxn id="23566" idx="1"/>
              </p:cNvCxnSpPr>
              <p:nvPr/>
            </p:nvCxnSpPr>
            <p:spPr bwMode="auto">
              <a:xfrm flipV="1">
                <a:off x="1635" y="3051"/>
                <a:ext cx="166" cy="261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573" name="AutoShape 34"/>
              <p:cNvCxnSpPr>
                <a:cxnSpLocks noChangeShapeType="1"/>
                <a:stCxn id="23566" idx="3"/>
                <a:endCxn id="23567" idx="1"/>
              </p:cNvCxnSpPr>
              <p:nvPr/>
            </p:nvCxnSpPr>
            <p:spPr bwMode="auto">
              <a:xfrm>
                <a:off x="2869" y="3051"/>
                <a:ext cx="191" cy="1"/>
              </a:xfrm>
              <a:prstGeom prst="bentConnector3">
                <a:avLst>
                  <a:gd name="adj1" fmla="val 49736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574" name="AutoShape 36"/>
              <p:cNvCxnSpPr>
                <a:cxnSpLocks noChangeShapeType="1"/>
                <a:stCxn id="23577" idx="3"/>
                <a:endCxn id="23567" idx="0"/>
              </p:cNvCxnSpPr>
              <p:nvPr/>
            </p:nvCxnSpPr>
            <p:spPr bwMode="auto">
              <a:xfrm>
                <a:off x="3041" y="2461"/>
                <a:ext cx="553" cy="31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575" name="AutoShape 37"/>
              <p:cNvCxnSpPr>
                <a:cxnSpLocks noChangeShapeType="1"/>
                <a:stCxn id="23568" idx="3"/>
                <a:endCxn id="23567" idx="2"/>
              </p:cNvCxnSpPr>
              <p:nvPr/>
            </p:nvCxnSpPr>
            <p:spPr bwMode="auto">
              <a:xfrm flipV="1">
                <a:off x="2800" y="3328"/>
                <a:ext cx="794" cy="49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pic>
            <p:nvPicPr>
              <p:cNvPr id="23576" name="Picture 5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3" y="1975"/>
                <a:ext cx="681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7" name="Text Box 14"/>
              <p:cNvSpPr txBox="1">
                <a:spLocks noChangeArrowheads="1"/>
              </p:cNvSpPr>
              <p:nvPr/>
            </p:nvSpPr>
            <p:spPr bwMode="auto">
              <a:xfrm>
                <a:off x="1981" y="2347"/>
                <a:ext cx="1052" cy="228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/>
                  <a:t>Trafic intensity</a:t>
                </a:r>
                <a:endParaRPr lang="en-US" sz="1600"/>
              </a:p>
            </p:txBody>
          </p:sp>
          <p:sp>
            <p:nvSpPr>
              <p:cNvPr id="23578" name="Text Box 57"/>
              <p:cNvSpPr txBox="1">
                <a:spLocks noChangeArrowheads="1"/>
              </p:cNvSpPr>
              <p:nvPr/>
            </p:nvSpPr>
            <p:spPr bwMode="auto">
              <a:xfrm>
                <a:off x="3069" y="2062"/>
                <a:ext cx="1052" cy="228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/>
                  <a:t>Temperature</a:t>
                </a:r>
                <a:endParaRPr lang="en-US" sz="1600"/>
              </a:p>
            </p:txBody>
          </p:sp>
          <p:cxnSp>
            <p:nvCxnSpPr>
              <p:cNvPr id="23579" name="AutoShape 58"/>
              <p:cNvCxnSpPr>
                <a:cxnSpLocks noChangeShapeType="1"/>
                <a:stCxn id="23578" idx="2"/>
                <a:endCxn id="23567" idx="0"/>
              </p:cNvCxnSpPr>
              <p:nvPr/>
            </p:nvCxnSpPr>
            <p:spPr bwMode="auto">
              <a:xfrm rot="5400000">
                <a:off x="3356" y="2536"/>
                <a:ext cx="478" cy="1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5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200024" y="6578600"/>
            <a:ext cx="4854575" cy="201613"/>
          </a:xfrm>
        </p:spPr>
        <p:txBody>
          <a:bodyPr/>
          <a:lstStyle/>
          <a:p>
            <a:fld id="{66C56CAB-A1F5-45A9-A937-0FF2E0E35F8B}" type="slidenum">
              <a:rPr lang="fr-FR"/>
              <a:pPr/>
              <a:t>34</a:t>
            </a:fld>
            <a:r>
              <a:rPr lang="fr-FR" b="0" dirty="0"/>
              <a:t> </a:t>
            </a:r>
            <a:r>
              <a:rPr lang="fr-FR" dirty="0" smtClean="0"/>
              <a:t>- Intersectorial Forum: Bitumen and PmB, 30/03/2011, St Petersbourg</a:t>
            </a:r>
          </a:p>
          <a:p>
            <a:endParaRPr lang="fr-FR" b="0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762000" lvl="1" indent="-285750"/>
            <a:endParaRPr lang="fr-FR" sz="2000"/>
          </a:p>
          <a:p>
            <a:pPr marL="285750" indent="-285750"/>
            <a:endParaRPr lang="fr-FR" sz="2400"/>
          </a:p>
        </p:txBody>
      </p:sp>
      <p:sp>
        <p:nvSpPr>
          <p:cNvPr id="739332" name="Rectangle 4"/>
          <p:cNvSpPr>
            <a:spLocks noChangeArrowheads="1"/>
          </p:cNvSpPr>
          <p:nvPr/>
        </p:nvSpPr>
        <p:spPr bwMode="auto">
          <a:xfrm>
            <a:off x="342900" y="1277938"/>
            <a:ext cx="7837488" cy="5081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spcBef>
                <a:spcPct val="120000"/>
              </a:spcBef>
              <a:buFontTx/>
              <a:buBlip>
                <a:blip r:embed="rId3"/>
              </a:buBlip>
            </a:pPr>
            <a:r>
              <a:rPr lang="fr-FR" sz="1600" dirty="0">
                <a:solidFill>
                  <a:schemeClr val="tx1"/>
                </a:solidFill>
              </a:rPr>
              <a:t>LCPC </a:t>
            </a:r>
            <a:r>
              <a:rPr lang="fr-FR" sz="1600" dirty="0">
                <a:solidFill>
                  <a:schemeClr val="hlink"/>
                </a:solidFill>
              </a:rPr>
              <a:t>« Alizé »</a:t>
            </a:r>
            <a:r>
              <a:rPr lang="fr-FR" sz="1600" dirty="0">
                <a:solidFill>
                  <a:schemeClr val="tx1"/>
                </a:solidFill>
              </a:rPr>
              <a:t> software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LCPC: Laboratoire Central des Ponts et Chaussées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>
                <a:solidFill>
                  <a:schemeClr val="tx1"/>
                </a:solidFill>
                <a:sym typeface="Wingdings" pitchFamily="2" charset="2"/>
              </a:rPr>
              <a:t> French central laboratory for bridges and roads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endParaRPr lang="fr-FR" sz="1600" dirty="0">
              <a:solidFill>
                <a:schemeClr val="tx1"/>
              </a:solidFill>
              <a:sym typeface="Wingdings" pitchFamily="2" charset="2"/>
            </a:endParaRP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Based on French road dimensionning method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hlink"/>
                </a:solidFill>
              </a:rPr>
              <a:t>Input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Characteritics of asphalt mix (modulus, fatigue)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Traffic (trucks / day, evolution of traffic,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characteristics of trucks axles)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Temperature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Life duration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Risk coefficient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Properties of subgrade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hlink"/>
                </a:solidFill>
              </a:rPr>
              <a:t>Output</a:t>
            </a:r>
          </a:p>
          <a:p>
            <a:pPr marL="762000" lvl="1" indent="-285750" algn="l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u="sng" dirty="0">
                <a:solidFill>
                  <a:schemeClr val="tx1"/>
                </a:solidFill>
              </a:rPr>
              <a:t>Layer thickness</a:t>
            </a:r>
            <a:br>
              <a:rPr lang="fr-FR" sz="1600" u="sng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(iterative method)</a:t>
            </a:r>
          </a:p>
        </p:txBody>
      </p:sp>
      <p:sp>
        <p:nvSpPr>
          <p:cNvPr id="739333" name="Rectangle 5"/>
          <p:cNvSpPr>
            <a:spLocks noChangeArrowheads="1"/>
          </p:cNvSpPr>
          <p:nvPr/>
        </p:nvSpPr>
        <p:spPr bwMode="auto">
          <a:xfrm>
            <a:off x="384175" y="620713"/>
            <a:ext cx="8229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252000" bIns="0" anchor="ctr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2600"/>
              <a:t>French dimensionning method</a:t>
            </a:r>
            <a:endParaRPr lang="en-US" sz="2600"/>
          </a:p>
        </p:txBody>
      </p:sp>
      <p:sp>
        <p:nvSpPr>
          <p:cNvPr id="739335" name="AutoShape 7"/>
          <p:cNvSpPr>
            <a:spLocks noChangeArrowheads="1"/>
          </p:cNvSpPr>
          <p:nvPr/>
        </p:nvSpPr>
        <p:spPr bwMode="auto">
          <a:xfrm>
            <a:off x="280988" y="3903663"/>
            <a:ext cx="557212" cy="2600325"/>
          </a:xfrm>
          <a:prstGeom prst="curvedRightArrow">
            <a:avLst>
              <a:gd name="adj1" fmla="val 93333"/>
              <a:gd name="adj2" fmla="val 186667"/>
              <a:gd name="adj3" fmla="val 33333"/>
            </a:avLst>
          </a:prstGeom>
          <a:solidFill>
            <a:srgbClr val="CC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39345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50013" y="2776538"/>
            <a:ext cx="2466975" cy="2185987"/>
          </a:xfrm>
          <a:noFill/>
          <a:ln/>
        </p:spPr>
      </p:pic>
      <p:pic>
        <p:nvPicPr>
          <p:cNvPr id="739348" name="Picture 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51313" y="4548188"/>
            <a:ext cx="2419350" cy="2187575"/>
          </a:xfrm>
          <a:noFill/>
          <a:ln/>
        </p:spPr>
      </p:pic>
      <p:sp>
        <p:nvSpPr>
          <p:cNvPr id="739352" name="Line 24"/>
          <p:cNvSpPr>
            <a:spLocks noChangeShapeType="1"/>
          </p:cNvSpPr>
          <p:nvPr/>
        </p:nvSpPr>
        <p:spPr bwMode="auto">
          <a:xfrm flipV="1">
            <a:off x="2941638" y="5297488"/>
            <a:ext cx="1714500" cy="820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smtClean="0"/>
              <a:t>Evolution of PmB sales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fr-FR" dirty="0" err="1" smtClean="0"/>
              <a:t>Growing</a:t>
            </a:r>
            <a:r>
              <a:rPr lang="fr-FR" dirty="0" smtClean="0"/>
              <a:t> volumes for 10 </a:t>
            </a:r>
            <a:r>
              <a:rPr lang="fr-FR" dirty="0" err="1" smtClean="0"/>
              <a:t>years</a:t>
            </a:r>
            <a:r>
              <a:rPr lang="fr-FR" dirty="0" smtClean="0"/>
              <a:t> …</a:t>
            </a:r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… but constant </a:t>
            </a:r>
            <a:r>
              <a:rPr lang="fr-FR" dirty="0" err="1" smtClean="0"/>
              <a:t>percentage</a:t>
            </a:r>
            <a:r>
              <a:rPr lang="fr-FR" dirty="0" smtClean="0"/>
              <a:t> : 16% </a:t>
            </a:r>
          </a:p>
          <a:p>
            <a:pPr marL="679450" lvl="1" indent="-342900"/>
            <a:r>
              <a:rPr lang="fr-FR" dirty="0" smtClean="0"/>
              <a:t>2.5MT over 16MT total </a:t>
            </a:r>
            <a:r>
              <a:rPr lang="fr-FR" dirty="0" err="1" smtClean="0"/>
              <a:t>bitumen</a:t>
            </a:r>
            <a:r>
              <a:rPr lang="fr-FR" dirty="0" smtClean="0"/>
              <a:t> production </a:t>
            </a:r>
            <a:r>
              <a:rPr lang="fr-FR" sz="1200" dirty="0" smtClean="0"/>
              <a:t>(source </a:t>
            </a:r>
            <a:r>
              <a:rPr lang="fr-FR" sz="1200" dirty="0" err="1" smtClean="0"/>
              <a:t>Eurobitume</a:t>
            </a:r>
            <a:r>
              <a:rPr lang="fr-FR" sz="1200" dirty="0" smtClean="0"/>
              <a:t>)</a:t>
            </a:r>
            <a:endParaRPr lang="fr-FR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1309115" y="2084323"/>
          <a:ext cx="3924301" cy="260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535533" y="3176140"/>
            <a:ext cx="2554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dirty="0" smtClean="0"/>
              <a:t>PmB kT sold by year in Europe</a:t>
            </a:r>
          </a:p>
          <a:p>
            <a:pPr algn="l"/>
            <a:r>
              <a:rPr lang="fr-FR" sz="1050" dirty="0" smtClean="0"/>
              <a:t>Source : EAPA</a:t>
            </a:r>
            <a:endParaRPr lang="fr-FR" sz="105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FEAF-7D0A-4FB4-BB4A-B28B04BF1B3D}" type="slidenum">
              <a:rPr lang="fr-FR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Intersectorial</a:t>
            </a:r>
            <a:r>
              <a:rPr lang="fr-FR" dirty="0"/>
              <a:t> Forum: </a:t>
            </a:r>
            <a:r>
              <a:rPr lang="fr-FR" dirty="0" err="1"/>
              <a:t>Bitumen</a:t>
            </a:r>
            <a:r>
              <a:rPr lang="fr-FR" dirty="0"/>
              <a:t> and PmB, 30/03/2011, St </a:t>
            </a:r>
            <a:r>
              <a:rPr lang="fr-FR" dirty="0" err="1"/>
              <a:t>Petersbourg</a:t>
            </a:r>
            <a:endParaRPr lang="fr-FR" dirty="0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6550" y="531813"/>
            <a:ext cx="8229600" cy="384175"/>
          </a:xfrm>
          <a:noFill/>
          <a:ln/>
        </p:spPr>
        <p:txBody>
          <a:bodyPr/>
          <a:lstStyle/>
          <a:p>
            <a:r>
              <a:rPr lang="fr-FR" dirty="0" smtClean="0"/>
              <a:t>Evolution of PmB sales</a:t>
            </a:r>
            <a:endParaRPr lang="fr-FR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fr-FR" dirty="0" smtClean="0"/>
              <a:t>Variability over different countries </a:t>
            </a:r>
          </a:p>
          <a:p>
            <a:pPr marL="342900" indent="-342900">
              <a:buNone/>
            </a:pPr>
            <a:r>
              <a:rPr lang="fr-FR" sz="1200" dirty="0" smtClean="0"/>
              <a:t>% of PmB in total bitumen for road (Source Eurobitume, 2011)</a:t>
            </a:r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  <a:p>
            <a:pPr marL="342900" indent="-342900"/>
            <a:endParaRPr lang="fr-FR" dirty="0" smtClean="0"/>
          </a:p>
        </p:txBody>
      </p:sp>
      <p:graphicFrame>
        <p:nvGraphicFramePr>
          <p:cNvPr id="8" name="Graphique 7"/>
          <p:cNvGraphicFramePr/>
          <p:nvPr/>
        </p:nvGraphicFramePr>
        <p:xfrm>
          <a:off x="1572769" y="2496312"/>
          <a:ext cx="5724144" cy="353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96C2-C9CC-493C-BCB4-55816BD0DBFF}" type="slidenum">
              <a:rPr lang="fr-FR"/>
              <a:pPr/>
              <a:t>6</a:t>
            </a:fld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- Références, date, lieu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525" y="117475"/>
            <a:ext cx="9153525" cy="6740525"/>
            <a:chOff x="-6" y="74"/>
            <a:chExt cx="5766" cy="4246"/>
          </a:xfrm>
        </p:grpSpPr>
        <p:sp>
          <p:nvSpPr>
            <p:cNvPr id="228355" name="Rectangle 3"/>
            <p:cNvSpPr>
              <a:spLocks noChangeArrowheads="1"/>
            </p:cNvSpPr>
            <p:nvPr/>
          </p:nvSpPr>
          <p:spPr bwMode="auto">
            <a:xfrm>
              <a:off x="68" y="74"/>
              <a:ext cx="1532" cy="4246"/>
            </a:xfrm>
            <a:prstGeom prst="rect">
              <a:avLst/>
            </a:prstGeom>
            <a:solidFill>
              <a:srgbClr val="CBD8E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56" name="Line 4"/>
            <p:cNvSpPr>
              <a:spLocks noChangeShapeType="1"/>
            </p:cNvSpPr>
            <p:nvPr/>
          </p:nvSpPr>
          <p:spPr bwMode="auto">
            <a:xfrm>
              <a:off x="-6" y="2257"/>
              <a:ext cx="161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7" name="Line 5"/>
            <p:cNvSpPr>
              <a:spLocks noChangeShapeType="1"/>
            </p:cNvSpPr>
            <p:nvPr/>
          </p:nvSpPr>
          <p:spPr bwMode="auto">
            <a:xfrm>
              <a:off x="1600" y="2257"/>
              <a:ext cx="416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8358" name="Rectangle 6"/>
            <p:cNvSpPr>
              <a:spLocks noChangeArrowheads="1"/>
            </p:cNvSpPr>
            <p:nvPr/>
          </p:nvSpPr>
          <p:spPr bwMode="auto">
            <a:xfrm>
              <a:off x="38" y="4136"/>
              <a:ext cx="29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/>
              <a:fld id="{05D88C38-C0B6-44D6-95C6-191C71F9AE3B}" type="slidenum">
                <a:rPr lang="fr-FR" sz="900" b="1"/>
                <a:pPr algn="r"/>
                <a:t>6</a:t>
              </a:fld>
              <a:endParaRPr lang="fr-FR" sz="900" b="1"/>
            </a:p>
          </p:txBody>
        </p:sp>
        <p:sp>
          <p:nvSpPr>
            <p:cNvPr id="228359" name="Rectangle 7"/>
            <p:cNvSpPr>
              <a:spLocks noChangeArrowheads="1"/>
            </p:cNvSpPr>
            <p:nvPr/>
          </p:nvSpPr>
          <p:spPr bwMode="auto">
            <a:xfrm>
              <a:off x="233" y="4144"/>
              <a:ext cx="50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fr-FR" sz="800" dirty="0" smtClean="0"/>
                <a:t>- </a:t>
              </a:r>
              <a:r>
                <a:rPr lang="fr-FR" sz="800" dirty="0" err="1" smtClean="0"/>
                <a:t>Intersectorial</a:t>
              </a:r>
              <a:r>
                <a:rPr lang="fr-FR" sz="800" dirty="0" smtClean="0"/>
                <a:t> Forum: </a:t>
              </a:r>
              <a:r>
                <a:rPr lang="fr-FR" sz="800" dirty="0" err="1" smtClean="0"/>
                <a:t>Bitumen</a:t>
              </a:r>
              <a:r>
                <a:rPr lang="fr-FR" sz="800" dirty="0" smtClean="0"/>
                <a:t> and PmB, 30/03/2011, St </a:t>
              </a:r>
              <a:r>
                <a:rPr lang="fr-FR" sz="800" dirty="0" err="1" smtClean="0"/>
                <a:t>Petersbourg</a:t>
              </a:r>
              <a:endParaRPr lang="fr-FR" sz="800" dirty="0"/>
            </a:p>
          </p:txBody>
        </p:sp>
      </p:grp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878138" y="1547813"/>
            <a:ext cx="6022975" cy="1738312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r-FR" sz="4400" b="1" dirty="0" smtClean="0">
                <a:solidFill>
                  <a:schemeClr val="tx2"/>
                </a:solidFill>
              </a:rPr>
              <a:t>Common technologies</a:t>
            </a:r>
            <a:endParaRPr lang="fr-FR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8BD1EB-C2EB-4AE2-BC29-BF8AAFB380BE}" type="slidenum">
              <a:rPr lang="fr-FR" smtClean="0">
                <a:latin typeface="Arial" charset="0"/>
              </a:rPr>
              <a:pPr/>
              <a:t>7</a:t>
            </a:fld>
            <a:endParaRPr lang="fr-FR" smtClean="0">
              <a:latin typeface="Arial" charset="0"/>
            </a:endParaRPr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07975"/>
            <a:ext cx="9002712" cy="425450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sz="2800" smtClean="0"/>
              <a:t>What is the Ideal binder?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73113" y="1847850"/>
            <a:ext cx="7948612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063" y="1066800"/>
            <a:ext cx="8810625" cy="4114800"/>
          </a:xfrm>
          <a:noFill/>
        </p:spPr>
        <p:txBody>
          <a:bodyPr lIns="90488" tIns="44450" rIns="90488" bIns="44450"/>
          <a:lstStyle/>
          <a:p>
            <a:pPr marL="228600" indent="-228600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2000" dirty="0" smtClean="0"/>
              <a:t>Good Workability</a:t>
            </a:r>
          </a:p>
          <a:p>
            <a:pPr marL="760413" lvl="1" indent="-192088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1800" b="0" dirty="0" smtClean="0"/>
              <a:t>Low viscosity at high temperature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2000" dirty="0" smtClean="0"/>
              <a:t>Good Stability</a:t>
            </a:r>
          </a:p>
          <a:p>
            <a:pPr marL="760413" lvl="1" indent="-192088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1800" b="0" dirty="0" smtClean="0"/>
              <a:t>Storage : no phase separation		- good compatibility</a:t>
            </a:r>
          </a:p>
          <a:p>
            <a:pPr marL="760413" lvl="1" indent="-192088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1800" b="0" dirty="0" smtClean="0"/>
              <a:t>Hot mix plant &amp; long term aging		- low </a:t>
            </a:r>
            <a:r>
              <a:rPr lang="en-US" sz="1800" b="0" dirty="0" err="1" smtClean="0"/>
              <a:t>oxidability</a:t>
            </a:r>
            <a:endParaRPr lang="en-US" sz="1800" b="0" dirty="0" smtClean="0"/>
          </a:p>
          <a:p>
            <a:pPr marL="228600" indent="-228600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2000" dirty="0" smtClean="0"/>
              <a:t>Low Temperature susceptibility</a:t>
            </a:r>
          </a:p>
          <a:p>
            <a:pPr marL="760413" lvl="1" indent="-192088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1800" b="0" dirty="0" smtClean="0"/>
              <a:t>High stiffness at high pavement T.		- Anti rutting</a:t>
            </a:r>
          </a:p>
          <a:p>
            <a:pPr marL="760413" lvl="1" indent="-192088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1800" b="0" dirty="0" smtClean="0"/>
              <a:t>Low stiffness at low pavement T.		- Anti cracking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2000" dirty="0" smtClean="0"/>
              <a:t>High resistance to loading</a:t>
            </a:r>
          </a:p>
          <a:p>
            <a:pPr marL="760413" lvl="1" indent="-192088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1800" b="0" dirty="0" smtClean="0"/>
              <a:t>High capacity of elongation			- Anti cracking </a:t>
            </a:r>
          </a:p>
          <a:p>
            <a:pPr marL="760413" lvl="1" indent="-192088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sz="1800" b="0" dirty="0" smtClean="0"/>
              <a:t>Fatigue resistance at intermediate T.		- Anti cracking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4CE611-84E8-45F4-B232-311009C712D8}" type="slidenum">
              <a:rPr lang="fr-FR" smtClean="0">
                <a:latin typeface="Arial" charset="0"/>
              </a:rPr>
              <a:pPr/>
              <a:t>8</a:t>
            </a:fld>
            <a:endParaRPr lang="fr-FR" smtClean="0">
              <a:latin typeface="Arial" charset="0"/>
            </a:endParaRPr>
          </a:p>
        </p:txBody>
      </p:sp>
      <p:sp>
        <p:nvSpPr>
          <p:cNvPr id="1843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7975"/>
            <a:ext cx="9002713" cy="708025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sz="2800" smtClean="0"/>
              <a:t>Polymer types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023938"/>
            <a:ext cx="8105394" cy="4525962"/>
          </a:xfr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sz="2400" dirty="0" err="1" smtClean="0"/>
              <a:t>Plastomers</a:t>
            </a:r>
            <a:r>
              <a:rPr lang="en-US" sz="2400" dirty="0" smtClean="0"/>
              <a:t> = Plastics (PE, PP, </a:t>
            </a:r>
            <a:r>
              <a:rPr lang="en-US" sz="2400" u="sng" dirty="0" smtClean="0"/>
              <a:t>EVA</a:t>
            </a:r>
            <a:r>
              <a:rPr lang="en-US" sz="2400" dirty="0" smtClean="0"/>
              <a:t>, EMA, EBA, ...)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565150" lvl="1" indent="-228600">
              <a:spcBef>
                <a:spcPct val="0"/>
              </a:spcBef>
              <a:defRPr/>
            </a:pPr>
            <a:r>
              <a:rPr lang="en-US" sz="1800" dirty="0" smtClean="0"/>
              <a:t>Tough, Strong, Rigid</a:t>
            </a:r>
          </a:p>
          <a:p>
            <a:pPr marL="565150" lvl="1" indent="-228600">
              <a:spcBef>
                <a:spcPct val="0"/>
              </a:spcBef>
              <a:defRPr/>
            </a:pPr>
            <a:r>
              <a:rPr lang="en-US" sz="1800" dirty="0" smtClean="0"/>
              <a:t>Physical Properties:</a:t>
            </a:r>
          </a:p>
          <a:p>
            <a:pPr marL="1143000" lvl="2" indent="-190500" eaLnBrk="1" hangingPunct="1">
              <a:lnSpc>
                <a:spcPct val="65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1600" dirty="0" smtClean="0"/>
              <a:t>High Creep Resistance - Rutting Resistance</a:t>
            </a:r>
          </a:p>
          <a:p>
            <a:pPr marL="1143000" lvl="2" indent="-190500" eaLnBrk="1" hangingPunct="1">
              <a:lnSpc>
                <a:spcPct val="65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1600" dirty="0" smtClean="0"/>
              <a:t>High early Tensile Strength</a:t>
            </a:r>
          </a:p>
          <a:p>
            <a:pPr marL="1143000" lvl="2" indent="-190500" eaLnBrk="1" hangingPunct="1">
              <a:lnSpc>
                <a:spcPct val="65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1600" dirty="0" smtClean="0"/>
              <a:t>Low strain at fracture</a:t>
            </a:r>
          </a:p>
          <a:p>
            <a:pPr marL="760413" lvl="1" indent="-192088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en-US" sz="2000" dirty="0" smtClean="0"/>
              <a:t> Compatibility can be questionable depending on polymer nature</a:t>
            </a:r>
          </a:p>
          <a:p>
            <a:pPr marL="228600" indent="-228600"/>
            <a:r>
              <a:rPr lang="en-US" dirty="0" err="1" smtClean="0"/>
              <a:t>Elastomers</a:t>
            </a:r>
            <a:r>
              <a:rPr lang="en-US" dirty="0" smtClean="0"/>
              <a:t> = Rubbers (</a:t>
            </a:r>
            <a:r>
              <a:rPr lang="en-US" u="sng" dirty="0" smtClean="0"/>
              <a:t>SBS, SBR</a:t>
            </a:r>
            <a:r>
              <a:rPr lang="en-US" dirty="0" smtClean="0"/>
              <a:t>, SIS, PC, EPDM, ...) </a:t>
            </a:r>
            <a:endParaRPr lang="en-US" sz="3400" dirty="0" smtClean="0"/>
          </a:p>
          <a:p>
            <a:pPr marL="565150" lvl="1" indent="-228600">
              <a:spcBef>
                <a:spcPct val="0"/>
              </a:spcBef>
              <a:defRPr/>
            </a:pPr>
            <a:r>
              <a:rPr lang="en-US" sz="1800" dirty="0" smtClean="0"/>
              <a:t>Flexible, Resilient, Pliable</a:t>
            </a:r>
          </a:p>
          <a:p>
            <a:pPr marL="565150" lvl="1" indent="-228600">
              <a:spcBef>
                <a:spcPct val="0"/>
              </a:spcBef>
              <a:defRPr/>
            </a:pPr>
            <a:r>
              <a:rPr lang="en-US" sz="1800" dirty="0" smtClean="0"/>
              <a:t>Physical Properties</a:t>
            </a:r>
          </a:p>
          <a:p>
            <a:pPr marL="1143000" lvl="2" indent="-190500">
              <a:lnSpc>
                <a:spcPct val="65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1600" dirty="0" smtClean="0"/>
              <a:t>High Creep Resistance - Rutting Resistance</a:t>
            </a:r>
          </a:p>
          <a:p>
            <a:pPr marL="1143000" lvl="2" indent="-190500">
              <a:lnSpc>
                <a:spcPct val="65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1600" dirty="0" smtClean="0"/>
              <a:t>High Strain at Fracture</a:t>
            </a:r>
          </a:p>
          <a:p>
            <a:pPr marL="1143000" lvl="2" indent="-190500">
              <a:lnSpc>
                <a:spcPct val="65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1600" dirty="0" smtClean="0"/>
              <a:t>High Resistance to Fatigue related Fracture</a:t>
            </a:r>
          </a:p>
          <a:p>
            <a:pPr marL="228600" indent="-228600"/>
            <a:r>
              <a:rPr lang="en-US" dirty="0" smtClean="0"/>
              <a:t>Crumb Rubber (Mainly In Spain and Portugal)</a:t>
            </a:r>
          </a:p>
          <a:p>
            <a:pPr marL="565150" lvl="1" indent="-228600">
              <a:spcBef>
                <a:spcPct val="0"/>
              </a:spcBef>
              <a:defRPr/>
            </a:pPr>
            <a:r>
              <a:rPr lang="en-US" sz="1800" dirty="0" smtClean="0"/>
              <a:t>Storage stability issues</a:t>
            </a:r>
          </a:p>
          <a:p>
            <a:pPr marL="565150" lvl="1" indent="-228600">
              <a:spcBef>
                <a:spcPct val="0"/>
              </a:spcBef>
              <a:defRPr/>
            </a:pPr>
            <a:r>
              <a:rPr lang="en-US" sz="1800" dirty="0" smtClean="0"/>
              <a:t>Durability issues</a:t>
            </a:r>
            <a:endParaRPr lang="en-US" sz="2400" dirty="0" smtClean="0"/>
          </a:p>
          <a:p>
            <a:pPr marL="760413" lvl="1" indent="-192088" eaLnBrk="1" hangingPunct="1">
              <a:lnSpc>
                <a:spcPct val="6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1A3E2E-8563-4B5C-9B99-21DBF50BA795}" type="slidenum">
              <a:rPr lang="fr-FR" smtClean="0">
                <a:latin typeface="Arial" charset="0"/>
              </a:rPr>
              <a:pPr/>
              <a:t>9</a:t>
            </a:fld>
            <a:endParaRPr lang="fr-FR" smtClean="0">
              <a:latin typeface="Arial" charset="0"/>
            </a:endParaRPr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Intersectorial</a:t>
            </a:r>
            <a:r>
              <a:rPr lang="fr-FR" dirty="0" smtClean="0"/>
              <a:t> Forum: </a:t>
            </a:r>
            <a:r>
              <a:rPr lang="fr-FR" dirty="0" err="1" smtClean="0"/>
              <a:t>Bitumen</a:t>
            </a:r>
            <a:r>
              <a:rPr lang="fr-FR" dirty="0" smtClean="0"/>
              <a:t> and PmB, 30/03/2011, St </a:t>
            </a:r>
            <a:r>
              <a:rPr lang="fr-FR" dirty="0" err="1" smtClean="0"/>
              <a:t>Petersbourg</a:t>
            </a:r>
            <a:endParaRPr lang="fr-FR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504825"/>
            <a:ext cx="9002713" cy="477567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sz="2800" dirty="0" smtClean="0"/>
              <a:t>Additives</a:t>
            </a:r>
            <a:endParaRPr lang="en-US" dirty="0" smtClean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23863" y="1366838"/>
            <a:ext cx="79708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l">
              <a:buFontTx/>
              <a:buBlip>
                <a:blip r:embed="rId3"/>
              </a:buBlip>
            </a:pPr>
            <a:r>
              <a:rPr lang="en-US" sz="2400" b="1" dirty="0" smtClean="0">
                <a:latin typeface="+mn-lt"/>
              </a:rPr>
              <a:t>Acids, Wax, </a:t>
            </a:r>
            <a:r>
              <a:rPr lang="en-US" sz="2400" b="1" dirty="0" err="1" smtClean="0">
                <a:latin typeface="+mn-lt"/>
              </a:rPr>
              <a:t>Xlinkers</a:t>
            </a:r>
            <a:r>
              <a:rPr lang="en-US" sz="2400" b="1" dirty="0" smtClean="0">
                <a:latin typeface="+mn-lt"/>
              </a:rPr>
              <a:t>, …</a:t>
            </a:r>
          </a:p>
          <a:p>
            <a:pPr marL="760413" lvl="1" indent="-192088" algn="l">
              <a:lnSpc>
                <a:spcPct val="80000"/>
              </a:lnSpc>
              <a:spcBef>
                <a:spcPct val="8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In Europe, most bitumen is straight run (little blown bitumen)</a:t>
            </a:r>
          </a:p>
          <a:p>
            <a:pPr marL="760413" lvl="1" indent="-192088" algn="l">
              <a:lnSpc>
                <a:spcPct val="80000"/>
              </a:lnSpc>
              <a:spcBef>
                <a:spcPct val="80000"/>
              </a:spcBef>
            </a:pPr>
            <a:r>
              <a:rPr lang="en-US" sz="2000" dirty="0" smtClean="0">
                <a:latin typeface="+mn-lt"/>
                <a:sym typeface="Wingdings" pitchFamily="2" charset="2"/>
              </a:rPr>
              <a:t> </a:t>
            </a:r>
            <a:r>
              <a:rPr lang="en-US" sz="2000" dirty="0" smtClean="0">
                <a:latin typeface="+mn-lt"/>
              </a:rPr>
              <a:t>Need verify additives action on every particular bitumen</a:t>
            </a:r>
          </a:p>
          <a:p>
            <a:pPr marL="228600" indent="-228600" algn="l">
              <a:buFontTx/>
              <a:buBlip>
                <a:blip r:embed="rId3"/>
              </a:buBlip>
            </a:pPr>
            <a:endParaRPr lang="en-US" sz="2400" b="1" dirty="0" smtClean="0">
              <a:latin typeface="+mn-lt"/>
            </a:endParaRPr>
          </a:p>
          <a:p>
            <a:pPr marL="228600" indent="-228600" algn="l">
              <a:buFontTx/>
              <a:buBlip>
                <a:blip r:embed="rId3"/>
              </a:buBlip>
            </a:pPr>
            <a:r>
              <a:rPr lang="en-US" sz="2400" b="1" dirty="0" smtClean="0">
                <a:latin typeface="+mn-lt"/>
              </a:rPr>
              <a:t>No oil extenders</a:t>
            </a:r>
          </a:p>
          <a:p>
            <a:pPr marL="760413" lvl="1" indent="-192088" algn="l">
              <a:lnSpc>
                <a:spcPct val="80000"/>
              </a:lnSpc>
              <a:spcBef>
                <a:spcPct val="8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Not a used technology in Europe</a:t>
            </a:r>
          </a:p>
          <a:p>
            <a:pPr marL="760413" lvl="1" indent="-192088" algn="l">
              <a:lnSpc>
                <a:spcPct val="80000"/>
              </a:lnSpc>
              <a:spcBef>
                <a:spcPct val="8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HSE issues (fumes and light fraction)</a:t>
            </a:r>
          </a:p>
          <a:p>
            <a:pPr marL="760413" lvl="1" indent="-192088" algn="l">
              <a:lnSpc>
                <a:spcPct val="80000"/>
              </a:lnSpc>
              <a:spcBef>
                <a:spcPct val="8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Technical problems ?</a:t>
            </a:r>
          </a:p>
          <a:p>
            <a:pPr marL="1143000" lvl="2" indent="-1905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685800" lvl="1" indent="-228600" algn="l">
              <a:buClr>
                <a:schemeClr val="accent2"/>
              </a:buClr>
              <a:buBlip>
                <a:blip r:embed="rId3"/>
              </a:buBlip>
            </a:pP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bleu">
  <a:themeElements>
    <a:clrScheme name="">
      <a:dk1>
        <a:srgbClr val="4D4D4D"/>
      </a:dk1>
      <a:lt1>
        <a:srgbClr val="FFFFFF"/>
      </a:lt1>
      <a:dk2>
        <a:srgbClr val="000000"/>
      </a:dk2>
      <a:lt2>
        <a:srgbClr val="9C1D08"/>
      </a:lt2>
      <a:accent1>
        <a:srgbClr val="A8C191"/>
      </a:accent1>
      <a:accent2>
        <a:srgbClr val="F4C104"/>
      </a:accent2>
      <a:accent3>
        <a:srgbClr val="FFFFFF"/>
      </a:accent3>
      <a:accent4>
        <a:srgbClr val="404040"/>
      </a:accent4>
      <a:accent5>
        <a:srgbClr val="D1DDC7"/>
      </a:accent5>
      <a:accent6>
        <a:srgbClr val="DDAF03"/>
      </a:accent6>
      <a:hlink>
        <a:srgbClr val="44658E"/>
      </a:hlink>
      <a:folHlink>
        <a:srgbClr val="F48C24"/>
      </a:folHlink>
    </a:clrScheme>
    <a:fontScheme name="Modele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e_bl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eu 13">
        <a:dk1>
          <a:srgbClr val="5F5F5F"/>
        </a:dk1>
        <a:lt1>
          <a:srgbClr val="FFFFFF"/>
        </a:lt1>
        <a:dk2>
          <a:srgbClr val="000000"/>
        </a:dk2>
        <a:lt2>
          <a:srgbClr val="6776A5"/>
        </a:lt2>
        <a:accent1>
          <a:srgbClr val="FAD058"/>
        </a:accent1>
        <a:accent2>
          <a:srgbClr val="7F6B45"/>
        </a:accent2>
        <a:accent3>
          <a:srgbClr val="FFFFFF"/>
        </a:accent3>
        <a:accent4>
          <a:srgbClr val="505050"/>
        </a:accent4>
        <a:accent5>
          <a:srgbClr val="FCE4B4"/>
        </a:accent5>
        <a:accent6>
          <a:srgbClr val="72603E"/>
        </a:accent6>
        <a:hlink>
          <a:srgbClr val="B72419"/>
        </a:hlink>
        <a:folHlink>
          <a:srgbClr val="F48C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14">
        <a:dk1>
          <a:srgbClr val="856094"/>
        </a:dk1>
        <a:lt1>
          <a:srgbClr val="FFFFFF"/>
        </a:lt1>
        <a:dk2>
          <a:srgbClr val="000000"/>
        </a:dk2>
        <a:lt2>
          <a:srgbClr val="F48C24"/>
        </a:lt2>
        <a:accent1>
          <a:srgbClr val="2AC06E"/>
        </a:accent1>
        <a:accent2>
          <a:srgbClr val="E82718"/>
        </a:accent2>
        <a:accent3>
          <a:srgbClr val="FFFFFF"/>
        </a:accent3>
        <a:accent4>
          <a:srgbClr val="71517E"/>
        </a:accent4>
        <a:accent5>
          <a:srgbClr val="ACDCBA"/>
        </a:accent5>
        <a:accent6>
          <a:srgbClr val="D22215"/>
        </a:accent6>
        <a:hlink>
          <a:srgbClr val="44658E"/>
        </a:hlink>
        <a:folHlink>
          <a:srgbClr val="AF5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15">
        <a:dk1>
          <a:srgbClr val="4D4D4D"/>
        </a:dk1>
        <a:lt1>
          <a:srgbClr val="FFFFFF"/>
        </a:lt1>
        <a:dk2>
          <a:srgbClr val="000000"/>
        </a:dk2>
        <a:lt2>
          <a:srgbClr val="F48C24"/>
        </a:lt2>
        <a:accent1>
          <a:srgbClr val="2AC06E"/>
        </a:accent1>
        <a:accent2>
          <a:srgbClr val="E82718"/>
        </a:accent2>
        <a:accent3>
          <a:srgbClr val="FFFFFF"/>
        </a:accent3>
        <a:accent4>
          <a:srgbClr val="404040"/>
        </a:accent4>
        <a:accent5>
          <a:srgbClr val="ACDCBA"/>
        </a:accent5>
        <a:accent6>
          <a:srgbClr val="D22215"/>
        </a:accent6>
        <a:hlink>
          <a:srgbClr val="44658E"/>
        </a:hlink>
        <a:folHlink>
          <a:srgbClr val="AF5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eu 16">
        <a:dk1>
          <a:srgbClr val="777777"/>
        </a:dk1>
        <a:lt1>
          <a:srgbClr val="FFFFFF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656565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4D4D4D"/>
      </a:dk1>
      <a:lt1>
        <a:srgbClr val="FFFFFF"/>
      </a:lt1>
      <a:dk2>
        <a:srgbClr val="000000"/>
      </a:dk2>
      <a:lt2>
        <a:srgbClr val="F48C24"/>
      </a:lt2>
      <a:accent1>
        <a:srgbClr val="2AC06E"/>
      </a:accent1>
      <a:accent2>
        <a:srgbClr val="E82718"/>
      </a:accent2>
      <a:accent3>
        <a:srgbClr val="FFFFFF"/>
      </a:accent3>
      <a:accent4>
        <a:srgbClr val="404040"/>
      </a:accent4>
      <a:accent5>
        <a:srgbClr val="ACDCBA"/>
      </a:accent5>
      <a:accent6>
        <a:srgbClr val="D22215"/>
      </a:accent6>
      <a:hlink>
        <a:srgbClr val="44658E"/>
      </a:hlink>
      <a:folHlink>
        <a:srgbClr val="AF50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Modele_bleu</Template>
  <TotalTime>2</TotalTime>
  <Words>1747</Words>
  <Application>Microsoft Office PowerPoint</Application>
  <PresentationFormat>Экран (4:3)</PresentationFormat>
  <Paragraphs>446</Paragraphs>
  <Slides>34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Modele_bleu</vt:lpstr>
      <vt:lpstr>PmB use in Europe</vt:lpstr>
      <vt:lpstr>Content</vt:lpstr>
      <vt:lpstr>Слайд 3</vt:lpstr>
      <vt:lpstr>Evolution of PmB sales</vt:lpstr>
      <vt:lpstr>Evolution of PmB sales</vt:lpstr>
      <vt:lpstr>Слайд 6</vt:lpstr>
      <vt:lpstr>What is the Ideal binder?</vt:lpstr>
      <vt:lpstr>Polymer types</vt:lpstr>
      <vt:lpstr>Additives</vt:lpstr>
      <vt:lpstr>Field validation study: Valais test sections Pure binders and PmBs</vt:lpstr>
      <vt:lpstr>Слайд 11</vt:lpstr>
      <vt:lpstr>Regular standards – EN 14023</vt:lpstr>
      <vt:lpstr>Regular standards – EN 14023</vt:lpstr>
      <vt:lpstr>Regular standards – EN 14023</vt:lpstr>
      <vt:lpstr>Performance Related Specification  (CEN TC336 – WG1 – TG5)</vt:lpstr>
      <vt:lpstr>Performance Related Specification  (CEN TC336 – WG1 – TG5)</vt:lpstr>
      <vt:lpstr>Mixes – EN 13108 (Formulas) and EN 12697 (Performances)</vt:lpstr>
      <vt:lpstr>Слайд 18</vt:lpstr>
      <vt:lpstr>Wearing course</vt:lpstr>
      <vt:lpstr>Wearing courses</vt:lpstr>
      <vt:lpstr>PmB vs. unmodified bitumen: US reference</vt:lpstr>
      <vt:lpstr>PmB vs. unmodified bitumen</vt:lpstr>
      <vt:lpstr>PmB durability  German experience on bridge decks</vt:lpstr>
      <vt:lpstr>PmB high modulus mix –  A7 Lyon La Mulatière (France)</vt:lpstr>
      <vt:lpstr>PmB in Spain – road in Bejar (Castilla y León)  1996</vt:lpstr>
      <vt:lpstr>Слайд 26</vt:lpstr>
      <vt:lpstr>PmB high performance –  Karting track at POPB (Paris Bercy - France)</vt:lpstr>
      <vt:lpstr>Base layer</vt:lpstr>
      <vt:lpstr>Base layers - thickness reduction</vt:lpstr>
      <vt:lpstr>Recycling</vt:lpstr>
      <vt:lpstr>Recycling</vt:lpstr>
      <vt:lpstr>Слайд 32</vt:lpstr>
      <vt:lpstr>French dimensionning method</vt:lpstr>
      <vt:lpstr>Слайд 34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PmB use in Europe</dc:title>
  <dc:subject>Modèle couleur</dc:subject>
  <dc:creator>Thibaud GALLET</dc:creator>
  <dc:description>Tel : +33(0)141 720 316 Fax : +33(0)141 720 315</dc:description>
  <cp:lastModifiedBy>админ</cp:lastModifiedBy>
  <cp:revision>51</cp:revision>
  <dcterms:created xsi:type="dcterms:W3CDTF">2012-03-23T14:34:28Z</dcterms:created>
  <dcterms:modified xsi:type="dcterms:W3CDTF">2012-03-30T05:45:50Z</dcterms:modified>
</cp:coreProperties>
</file>