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5" r:id="rId5"/>
    <p:sldId id="264" r:id="rId6"/>
    <p:sldId id="263" r:id="rId7"/>
    <p:sldId id="262" r:id="rId8"/>
    <p:sldId id="261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6018"/>
  </p:normalViewPr>
  <p:slideViewPr>
    <p:cSldViewPr snapToGrid="0" snapToObjects="1">
      <p:cViewPr varScale="1">
        <p:scale>
          <a:sx n="113" d="100"/>
          <a:sy n="113" d="100"/>
        </p:scale>
        <p:origin x="4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40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47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41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43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18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00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10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45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99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10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49FB-49F4-8B4E-83C5-9DE9B2B7AE21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65369-3BE3-FE44-A1F0-28FEC0D4FF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62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6F3DE4-B697-1D43-B750-2D217B53D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2000" b="1" dirty="0"/>
              <a:t>ООО «</a:t>
            </a:r>
            <a:r>
              <a:rPr lang="ru-RU" altLang="ru-RU" sz="2000" b="1" dirty="0" err="1"/>
              <a:t>Стройсервис</a:t>
            </a:r>
            <a:r>
              <a:rPr lang="ru-RU" altLang="ru-RU" sz="2000" b="1" dirty="0"/>
              <a:t>»</a:t>
            </a:r>
            <a:br>
              <a:rPr lang="ru-RU" altLang="ru-RU" sz="2000" b="1" dirty="0"/>
            </a:br>
            <a:r>
              <a:rPr lang="ru-RU" altLang="ru-RU" sz="2000" b="1" dirty="0"/>
              <a:t>Тема: «Опыт применения ПБВ при устройстве покрытия эстакадной части мостового перехода на о. Русский через пролив Босфор Восточный</a:t>
            </a:r>
            <a:r>
              <a:rPr lang="ru-RU" altLang="ru-RU" sz="2000" dirty="0"/>
              <a:t> </a:t>
            </a:r>
            <a:endParaRPr lang="ru-RU" sz="2000" dirty="0"/>
          </a:p>
        </p:txBody>
      </p:sp>
      <p:pic>
        <p:nvPicPr>
          <p:cNvPr id="4" name="Picture 7" descr="image001">
            <a:extLst>
              <a:ext uri="{FF2B5EF4-FFF2-40B4-BE49-F238E27FC236}">
                <a16:creationId xmlns:a16="http://schemas.microsoft.com/office/drawing/2014/main" id="{08A81F17-29A1-7F4A-B2AB-C68125565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914" y="2134923"/>
            <a:ext cx="40322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image003">
            <a:extLst>
              <a:ext uri="{FF2B5EF4-FFF2-40B4-BE49-F238E27FC236}">
                <a16:creationId xmlns:a16="http://schemas.microsoft.com/office/drawing/2014/main" id="{366C14F4-3819-9542-9B2A-AFB5581F5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59836" y="2099205"/>
            <a:ext cx="40322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76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B65E54D-9259-3D4F-B672-93134D9B5468}"/>
              </a:ext>
            </a:extLst>
          </p:cNvPr>
          <p:cNvSpPr/>
          <p:nvPr/>
        </p:nvSpPr>
        <p:spPr>
          <a:xfrm>
            <a:off x="1213555" y="565835"/>
            <a:ext cx="7151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Конструкция покрытия эстакадной части мостового перехода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14435C-F602-394B-8D95-DB74456A1F97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245" y="2336801"/>
            <a:ext cx="4560288" cy="4143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5B85970-03D0-1C4A-8221-9211531D3D48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69628" y="4143022"/>
            <a:ext cx="3769572" cy="2336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F2198CD-7B44-F446-9E61-AE7F47FACC0A}"/>
              </a:ext>
            </a:extLst>
          </p:cNvPr>
          <p:cNvSpPr/>
          <p:nvPr/>
        </p:nvSpPr>
        <p:spPr>
          <a:xfrm>
            <a:off x="1573371" y="1967469"/>
            <a:ext cx="240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Общий вид эстакады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ECF225C-E62B-2046-8F56-4C1EF95B17BA}"/>
              </a:ext>
            </a:extLst>
          </p:cNvPr>
          <p:cNvSpPr/>
          <p:nvPr/>
        </p:nvSpPr>
        <p:spPr>
          <a:xfrm>
            <a:off x="5337366" y="1967469"/>
            <a:ext cx="2691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Конструкция покрытия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7A5E159-E0C3-9640-A54A-7F8EE1C173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5557" y="2445343"/>
            <a:ext cx="2563122" cy="158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85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1" descr="image003">
            <a:extLst>
              <a:ext uri="{FF2B5EF4-FFF2-40B4-BE49-F238E27FC236}">
                <a16:creationId xmlns:a16="http://schemas.microsoft.com/office/drawing/2014/main" id="{DFF9E8D9-CA60-5940-B775-74166CBD2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8313" y="3860800"/>
            <a:ext cx="4032250" cy="2447925"/>
          </a:xfrm>
          <a:prstGeom prst="rect">
            <a:avLst/>
          </a:prstGeom>
        </p:spPr>
      </p:pic>
      <p:pic>
        <p:nvPicPr>
          <p:cNvPr id="5" name="Picture 120" descr="image001">
            <a:extLst>
              <a:ext uri="{FF2B5EF4-FFF2-40B4-BE49-F238E27FC236}">
                <a16:creationId xmlns:a16="http://schemas.microsoft.com/office/drawing/2014/main" id="{48A7A201-C7F0-CB41-BAF9-A57162E8D8CC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8313" y="1341438"/>
            <a:ext cx="4032250" cy="2374900"/>
          </a:xfrm>
        </p:spPr>
      </p:pic>
      <p:graphicFrame>
        <p:nvGraphicFramePr>
          <p:cNvPr id="6" name="Group 119">
            <a:extLst>
              <a:ext uri="{FF2B5EF4-FFF2-40B4-BE49-F238E27FC236}">
                <a16:creationId xmlns:a16="http://schemas.microsoft.com/office/drawing/2014/main" id="{EEDB0E08-B407-C24F-B1EF-6422185E74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6579616"/>
              </p:ext>
            </p:extLst>
          </p:nvPr>
        </p:nvGraphicFramePr>
        <p:xfrm>
          <a:off x="4860032" y="1201737"/>
          <a:ext cx="3970337" cy="5173262"/>
        </p:xfrm>
        <a:graphic>
          <a:graphicData uri="http://schemas.openxmlformats.org/drawingml/2006/table">
            <a:tbl>
              <a:tblPr/>
              <a:tblGrid>
                <a:gridCol w="1258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12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материала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Содержание материала, для асфальтобетонной смеси типа,  вида, марки (битум и целлюлозная добавка сверх 100% минеральной части).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Щебеночно – мастичная полимерасфальтобетонная смесь вида ЩМА-20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Горячая плотная мелкозернистая поли-мерасфальтобетонная смесь типа А, марки 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Щебень фр 5-10мм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Щебень фр 10-20мм,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Песок из отсева дробления щебня фр 0-5мм,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Адгезионная присадка «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Wetfix BE</a:t>
                      </a: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» (% от ПБВ) 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0.35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0.35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Минеральный порошок, МП1, ОАО «Спасскцемент»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Полимерно-битумное вяжущее на основе 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SBS</a:t>
                      </a: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марки ПБВ 60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6.2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5.8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Стабилизирующая до-бавка «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Viatop Premiym</a:t>
                      </a: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»;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F90083B-BA84-BE46-8968-DFD62A7ED919}"/>
              </a:ext>
            </a:extLst>
          </p:cNvPr>
          <p:cNvSpPr/>
          <p:nvPr/>
        </p:nvSpPr>
        <p:spPr>
          <a:xfrm>
            <a:off x="1044223" y="364609"/>
            <a:ext cx="7320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/>
              <a:t>Производственные составы </a:t>
            </a:r>
            <a:r>
              <a:rPr lang="ru-RU" altLang="ru-RU" b="1" dirty="0" err="1"/>
              <a:t>полимерасфальтобетонных</a:t>
            </a:r>
            <a:r>
              <a:rPr lang="ru-RU" altLang="ru-RU" b="1" dirty="0"/>
              <a:t> смесей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10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BF3C46E0-992E-FE48-BDBD-52EDB6D243B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68313" y="1268413"/>
            <a:ext cx="4038600" cy="4886325"/>
          </a:xfrm>
        </p:spPr>
        <p:txBody>
          <a:bodyPr/>
          <a:lstStyle/>
          <a:p>
            <a:pPr eaLnBrk="1" hangingPunct="1"/>
            <a:r>
              <a:rPr lang="ru-RU" altLang="ru-RU" sz="1200" b="1"/>
              <a:t>Асфальтосмесительная установка</a:t>
            </a:r>
            <a:r>
              <a:rPr lang="ru-RU" altLang="ru-RU" sz="1200"/>
              <a:t> </a:t>
            </a:r>
            <a:r>
              <a:rPr lang="en-US" altLang="ru-RU" sz="1200" b="1"/>
              <a:t>ALMIX </a:t>
            </a:r>
            <a:r>
              <a:rPr lang="ru-RU" altLang="ru-RU" sz="1200" b="1"/>
              <a:t>модель</a:t>
            </a:r>
            <a:r>
              <a:rPr lang="ru-RU" altLang="ru-RU" sz="1200"/>
              <a:t> </a:t>
            </a:r>
            <a:r>
              <a:rPr lang="en-US" altLang="ru-RU" sz="1200" b="1"/>
              <a:t>TP </a:t>
            </a:r>
            <a:r>
              <a:rPr lang="ru-RU" altLang="ru-RU" sz="1200" b="1"/>
              <a:t>3000/200</a:t>
            </a:r>
            <a:endParaRPr lang="en-US" altLang="ru-RU" sz="1200" b="1"/>
          </a:p>
          <a:p>
            <a:pPr eaLnBrk="1" hangingPunct="1"/>
            <a:endParaRPr lang="ru-RU" altLang="ru-RU" sz="1200" b="1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AD5519-2B04-F74F-8C37-705E912F86AA}"/>
              </a:ext>
            </a:extLst>
          </p:cNvPr>
          <p:cNvSpPr txBox="1">
            <a:spLocks noChangeArrowheads="1"/>
          </p:cNvSpPr>
          <p:nvPr/>
        </p:nvSpPr>
        <p:spPr>
          <a:xfrm>
            <a:off x="4643438" y="1268413"/>
            <a:ext cx="4038600" cy="23764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100" b="1"/>
              <a:t>Узел дозирования стабилизирующей добавки</a:t>
            </a:r>
            <a:endParaRPr lang="en-US" altLang="ru-RU" sz="1100" b="1"/>
          </a:p>
          <a:p>
            <a:endParaRPr lang="ru-RU" altLang="ru-RU" sz="1100" b="1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F09FF7-0A69-2C4F-9A47-46F44FB13433}"/>
              </a:ext>
            </a:extLst>
          </p:cNvPr>
          <p:cNvSpPr txBox="1">
            <a:spLocks noChangeArrowheads="1"/>
          </p:cNvSpPr>
          <p:nvPr/>
        </p:nvSpPr>
        <p:spPr>
          <a:xfrm>
            <a:off x="4643438" y="3789363"/>
            <a:ext cx="4038600" cy="233203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200" b="1"/>
              <a:t>Погрузка полимерасфальтобетонной смеси</a:t>
            </a:r>
            <a:endParaRPr lang="en-US" altLang="ru-RU" sz="1200" b="1"/>
          </a:p>
          <a:p>
            <a:endParaRPr lang="ru-RU" altLang="ru-RU" sz="1200" b="1"/>
          </a:p>
        </p:txBody>
      </p:sp>
      <p:pic>
        <p:nvPicPr>
          <p:cNvPr id="7" name="Picture 8" descr="image001">
            <a:extLst>
              <a:ext uri="{FF2B5EF4-FFF2-40B4-BE49-F238E27FC236}">
                <a16:creationId xmlns:a16="http://schemas.microsoft.com/office/drawing/2014/main" id="{E8D79159-543B-AF4F-8471-75262133F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1844675"/>
            <a:ext cx="3816350" cy="433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image003">
            <a:extLst>
              <a:ext uri="{FF2B5EF4-FFF2-40B4-BE49-F238E27FC236}">
                <a16:creationId xmlns:a16="http://schemas.microsoft.com/office/drawing/2014/main" id="{498D25C1-DDD8-CE45-BD92-5BBFBB72D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463" y="1484313"/>
            <a:ext cx="3887787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image006">
            <a:extLst>
              <a:ext uri="{FF2B5EF4-FFF2-40B4-BE49-F238E27FC236}">
                <a16:creationId xmlns:a16="http://schemas.microsoft.com/office/drawing/2014/main" id="{3024990E-4356-9449-9740-494D3073E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5600" y="4149725"/>
            <a:ext cx="2160588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95A5CC4E-8D42-AB4B-A1E4-C01049A17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altLang="ru-RU" sz="2400" b="1" dirty="0"/>
              <a:t>Производство </a:t>
            </a:r>
            <a:r>
              <a:rPr lang="ru-RU" altLang="ru-RU" sz="2400" b="1" dirty="0" err="1"/>
              <a:t>полимерасфальтобетонных</a:t>
            </a:r>
            <a:r>
              <a:rPr lang="ru-RU" altLang="ru-RU" sz="2400" b="1" dirty="0"/>
              <a:t> смесей</a:t>
            </a:r>
          </a:p>
        </p:txBody>
      </p:sp>
    </p:spTree>
    <p:extLst>
      <p:ext uri="{BB962C8B-B14F-4D97-AF65-F5344CB8AC3E}">
        <p14:creationId xmlns:p14="http://schemas.microsoft.com/office/powerpoint/2010/main" val="38659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588A6DA6-A629-7247-8FF6-6E56C173835E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altLang="ru-RU" sz="2000" b="1"/>
              <a:t>Технология применения полимерно-битумного вяжущего марки ПБВ 60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F7BF51-72E3-8049-92EC-68E87BB599A5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68313" y="1268413"/>
            <a:ext cx="4038600" cy="2305050"/>
          </a:xfrm>
        </p:spPr>
        <p:txBody>
          <a:bodyPr/>
          <a:lstStyle/>
          <a:p>
            <a:pPr eaLnBrk="1" hangingPunct="1"/>
            <a:r>
              <a:rPr lang="ru-RU" altLang="ru-RU" sz="1200"/>
              <a:t>Складирование ПБВ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C4D500-6147-8A4B-8E14-9512F2147858}"/>
              </a:ext>
            </a:extLst>
          </p:cNvPr>
          <p:cNvSpPr txBox="1">
            <a:spLocks noChangeArrowheads="1"/>
          </p:cNvSpPr>
          <p:nvPr/>
        </p:nvSpPr>
        <p:spPr>
          <a:xfrm>
            <a:off x="4643438" y="1268413"/>
            <a:ext cx="4038600" cy="23050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200"/>
              <a:t>Подготовка контейнеров к разогреву</a:t>
            </a:r>
            <a:endParaRPr lang="en-US" altLang="ru-RU" sz="1200"/>
          </a:p>
          <a:p>
            <a:endParaRPr lang="ru-RU" altLang="ru-RU" sz="1200"/>
          </a:p>
        </p:txBody>
      </p:sp>
      <p:pic>
        <p:nvPicPr>
          <p:cNvPr id="7" name="Picture 9" descr="image002">
            <a:extLst>
              <a:ext uri="{FF2B5EF4-FFF2-40B4-BE49-F238E27FC236}">
                <a16:creationId xmlns:a16="http://schemas.microsoft.com/office/drawing/2014/main" id="{B150EC5B-B1D2-4A4E-9AEB-596513937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396081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image006">
            <a:extLst>
              <a:ext uri="{FF2B5EF4-FFF2-40B4-BE49-F238E27FC236}">
                <a16:creationId xmlns:a16="http://schemas.microsoft.com/office/drawing/2014/main" id="{16F23B51-AC59-4B49-92A7-784B971D5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750" y="3716338"/>
            <a:ext cx="3960813" cy="2343150"/>
          </a:xfrm>
          <a:prstGeom prst="rect">
            <a:avLst/>
          </a:prstGeom>
        </p:spPr>
      </p:pic>
      <p:pic>
        <p:nvPicPr>
          <p:cNvPr id="9" name="Picture 11" descr="image004">
            <a:extLst>
              <a:ext uri="{FF2B5EF4-FFF2-40B4-BE49-F238E27FC236}">
                <a16:creationId xmlns:a16="http://schemas.microsoft.com/office/drawing/2014/main" id="{30101505-1A30-3E4B-A6D7-95CACD567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463" y="1557338"/>
            <a:ext cx="38163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image008">
            <a:extLst>
              <a:ext uri="{FF2B5EF4-FFF2-40B4-BE49-F238E27FC236}">
                <a16:creationId xmlns:a16="http://schemas.microsoft.com/office/drawing/2014/main" id="{E2C53685-372F-D748-B4EE-A50D41931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16463" y="3789363"/>
            <a:ext cx="381635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3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78C568C-99C9-6D4F-B266-FB3536ED25B5}"/>
              </a:ext>
            </a:extLst>
          </p:cNvPr>
          <p:cNvSpPr/>
          <p:nvPr/>
        </p:nvSpPr>
        <p:spPr>
          <a:xfrm>
            <a:off x="208844" y="385213"/>
            <a:ext cx="8686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Физико-механические показатели полимерно-битумного вяжущего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5388D24-5823-4147-86FC-86CDC8CE152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023" y="1416648"/>
            <a:ext cx="8419953" cy="492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BD008BE-5664-1D4F-8EEA-BD91ED5E4B9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altLang="ru-RU" sz="2000" b="1"/>
              <a:t>Технология применения полимерно-битумного вяжущего марки ПБВ 60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0CA91B-43C9-3642-A69C-39D884DB216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68313" y="1341438"/>
            <a:ext cx="4038600" cy="21431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altLang="ru-RU" sz="1200" b="1"/>
              <a:t>Загрузка ПБВ</a:t>
            </a:r>
            <a:r>
              <a:rPr lang="en-US" altLang="ru-RU" sz="1200"/>
              <a:t> </a:t>
            </a:r>
          </a:p>
          <a:p>
            <a:pPr eaLnBrk="1" hangingPunct="1"/>
            <a:endParaRPr lang="ru-RU" altLang="ru-RU" sz="120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C0710D-5FDF-4242-8A28-CE0D86A97B48}"/>
              </a:ext>
            </a:extLst>
          </p:cNvPr>
          <p:cNvSpPr txBox="1">
            <a:spLocks noChangeArrowheads="1"/>
          </p:cNvSpPr>
          <p:nvPr/>
        </p:nvSpPr>
        <p:spPr>
          <a:xfrm>
            <a:off x="4643438" y="1125538"/>
            <a:ext cx="4038600" cy="4302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200" b="1" dirty="0"/>
              <a:t>Узел разогрева ПБВ</a:t>
            </a:r>
            <a:r>
              <a:rPr lang="ru-RU" altLang="ru-RU" sz="2400" dirty="0"/>
              <a:t> </a:t>
            </a:r>
            <a:endParaRPr lang="en-US" altLang="ru-RU" sz="2400" dirty="0"/>
          </a:p>
          <a:p>
            <a:endParaRPr lang="ru-RU" altLang="ru-RU" sz="2400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4EB840A-C8A0-BD4B-8E86-381573E05DFF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3933825"/>
            <a:ext cx="4038600" cy="2143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200" b="1" dirty="0"/>
              <a:t>Узел разогрева термального масла</a:t>
            </a:r>
            <a:endParaRPr lang="en-US" altLang="ru-RU" sz="1200" b="1" dirty="0"/>
          </a:p>
          <a:p>
            <a:endParaRPr lang="ru-RU" altLang="ru-RU" sz="1200" b="1" dirty="0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43B8F63-DF4D-984F-9D92-AB927FF9CF7F}"/>
              </a:ext>
            </a:extLst>
          </p:cNvPr>
          <p:cNvSpPr txBox="1">
            <a:spLocks noChangeArrowheads="1"/>
          </p:cNvSpPr>
          <p:nvPr/>
        </p:nvSpPr>
        <p:spPr>
          <a:xfrm>
            <a:off x="4643438" y="3933826"/>
            <a:ext cx="4038600" cy="287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200" b="1" dirty="0"/>
              <a:t>Камера разогрева</a:t>
            </a:r>
            <a:endParaRPr lang="en-US" altLang="ru-RU" sz="1200" b="1" dirty="0"/>
          </a:p>
          <a:p>
            <a:endParaRPr lang="ru-RU" altLang="ru-RU" sz="1200" b="1" dirty="0"/>
          </a:p>
        </p:txBody>
      </p:sp>
      <p:pic>
        <p:nvPicPr>
          <p:cNvPr id="9" name="Picture 10" descr="image002">
            <a:extLst>
              <a:ext uri="{FF2B5EF4-FFF2-40B4-BE49-F238E27FC236}">
                <a16:creationId xmlns:a16="http://schemas.microsoft.com/office/drawing/2014/main" id="{D5E42DB0-1190-FF4C-96EE-D92B36C8B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1557338"/>
            <a:ext cx="396081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image004">
            <a:extLst>
              <a:ext uri="{FF2B5EF4-FFF2-40B4-BE49-F238E27FC236}">
                <a16:creationId xmlns:a16="http://schemas.microsoft.com/office/drawing/2014/main" id="{BC0E7C85-505E-AD4A-8803-BA6FC48E3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9338" y="1557338"/>
            <a:ext cx="38163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image006">
            <a:extLst>
              <a:ext uri="{FF2B5EF4-FFF2-40B4-BE49-F238E27FC236}">
                <a16:creationId xmlns:a16="http://schemas.microsoft.com/office/drawing/2014/main" id="{B1001086-C56D-6344-BEE0-E0A52E70E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4221163"/>
            <a:ext cx="3960813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image008">
            <a:extLst>
              <a:ext uri="{FF2B5EF4-FFF2-40B4-BE49-F238E27FC236}">
                <a16:creationId xmlns:a16="http://schemas.microsoft.com/office/drawing/2014/main" id="{940D0FE7-4371-FE4D-B846-9BCF394D1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2213" y="4303713"/>
            <a:ext cx="38163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176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EF559C7-47B7-1F4C-A60D-5D7FAA33658B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ru-RU" altLang="ru-RU" sz="1800" b="1" dirty="0"/>
              <a:t>Технология устройства </a:t>
            </a:r>
            <a:r>
              <a:rPr lang="ru-RU" altLang="ru-RU" sz="1800" b="1" dirty="0" err="1"/>
              <a:t>полимерасфальтобетонных</a:t>
            </a:r>
            <a:r>
              <a:rPr lang="ru-RU" altLang="ru-RU" sz="1800" b="1" dirty="0"/>
              <a:t> слоев покрытия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B51658-72C0-BC41-A427-CBC94BFD44A5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68313" y="981076"/>
            <a:ext cx="4038600" cy="2159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altLang="ru-RU" sz="1100" b="1" dirty="0"/>
              <a:t>Устройство </a:t>
            </a:r>
            <a:r>
              <a:rPr lang="ru-RU" altLang="ru-RU" sz="1100" b="1" dirty="0" err="1"/>
              <a:t>полимерасфальтобетонных</a:t>
            </a:r>
            <a:r>
              <a:rPr lang="ru-RU" altLang="ru-RU" sz="1100" b="1" dirty="0"/>
              <a:t> слоев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7B00B7-E515-F749-80B0-033E16D9B990}"/>
              </a:ext>
            </a:extLst>
          </p:cNvPr>
          <p:cNvSpPr txBox="1">
            <a:spLocks noChangeArrowheads="1"/>
          </p:cNvSpPr>
          <p:nvPr/>
        </p:nvSpPr>
        <p:spPr>
          <a:xfrm>
            <a:off x="4643438" y="836614"/>
            <a:ext cx="4038600" cy="2611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100" b="1" dirty="0"/>
              <a:t>Уплотнение </a:t>
            </a:r>
            <a:r>
              <a:rPr lang="ru-RU" altLang="ru-RU" sz="1100" b="1" dirty="0" err="1"/>
              <a:t>полимерасфальтобетонных</a:t>
            </a:r>
            <a:r>
              <a:rPr lang="ru-RU" altLang="ru-RU" sz="1100" b="1" dirty="0"/>
              <a:t> слоев</a:t>
            </a:r>
            <a:endParaRPr lang="en-US" altLang="ru-RU" sz="1100" b="1" dirty="0"/>
          </a:p>
          <a:p>
            <a:pPr>
              <a:buFontTx/>
              <a:buNone/>
            </a:pPr>
            <a:r>
              <a:rPr lang="ru-RU" altLang="ru-RU" sz="2400" dirty="0"/>
              <a:t> 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5C1490-226A-5B42-8ABC-1AB70586C5C5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3716338"/>
            <a:ext cx="4038600" cy="4333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100" b="1" dirty="0"/>
              <a:t>Контроль температурных режимов при устройстве </a:t>
            </a:r>
            <a:r>
              <a:rPr lang="ru-RU" altLang="ru-RU" sz="1100" b="1" dirty="0" err="1"/>
              <a:t>полимерасфальтобетонных</a:t>
            </a:r>
            <a:r>
              <a:rPr lang="ru-RU" altLang="ru-RU" sz="1100" b="1" dirty="0"/>
              <a:t> слоев</a:t>
            </a:r>
            <a:endParaRPr lang="en-US" altLang="ru-RU" sz="1100" b="1" dirty="0"/>
          </a:p>
          <a:p>
            <a:endParaRPr lang="ru-RU" altLang="ru-RU" sz="1100" b="1" dirty="0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EF8EBBCF-D562-AD44-A7E2-B6F200332995}"/>
              </a:ext>
            </a:extLst>
          </p:cNvPr>
          <p:cNvSpPr txBox="1">
            <a:spLocks noChangeArrowheads="1"/>
          </p:cNvSpPr>
          <p:nvPr/>
        </p:nvSpPr>
        <p:spPr>
          <a:xfrm>
            <a:off x="4643438" y="3716338"/>
            <a:ext cx="4038600" cy="3460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100" b="1" dirty="0"/>
              <a:t>Контроль температурных режимов при уплотнении </a:t>
            </a:r>
            <a:r>
              <a:rPr lang="ru-RU" altLang="ru-RU" sz="1100" b="1" dirty="0" err="1"/>
              <a:t>полимерасфальтобетонных</a:t>
            </a:r>
            <a:r>
              <a:rPr lang="ru-RU" altLang="ru-RU" sz="1100" b="1" dirty="0"/>
              <a:t> слоев</a:t>
            </a:r>
            <a:endParaRPr lang="en-US" altLang="ru-RU" sz="1100" b="1" dirty="0"/>
          </a:p>
          <a:p>
            <a:endParaRPr lang="ru-RU" altLang="ru-RU" sz="1100" b="1" dirty="0"/>
          </a:p>
        </p:txBody>
      </p:sp>
      <p:pic>
        <p:nvPicPr>
          <p:cNvPr id="9" name="Picture 9" descr="image002">
            <a:extLst>
              <a:ext uri="{FF2B5EF4-FFF2-40B4-BE49-F238E27FC236}">
                <a16:creationId xmlns:a16="http://schemas.microsoft.com/office/drawing/2014/main" id="{584AC3AA-E295-814C-8DBD-E90AA622A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268413"/>
            <a:ext cx="3744912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image004">
            <a:extLst>
              <a:ext uri="{FF2B5EF4-FFF2-40B4-BE49-F238E27FC236}">
                <a16:creationId xmlns:a16="http://schemas.microsoft.com/office/drawing/2014/main" id="{A11FED2A-AEBD-9F41-8C4C-BA953F33F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4563" y="1212056"/>
            <a:ext cx="38163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image006">
            <a:extLst>
              <a:ext uri="{FF2B5EF4-FFF2-40B4-BE49-F238E27FC236}">
                <a16:creationId xmlns:a16="http://schemas.microsoft.com/office/drawing/2014/main" id="{E4BFD748-39DD-B64F-BA99-F974073A2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4221163"/>
            <a:ext cx="371475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 descr="image008">
            <a:extLst>
              <a:ext uri="{FF2B5EF4-FFF2-40B4-BE49-F238E27FC236}">
                <a16:creationId xmlns:a16="http://schemas.microsoft.com/office/drawing/2014/main" id="{7D614B74-E5A3-7446-A26A-EB3825AD7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9338" y="4149725"/>
            <a:ext cx="385762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27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C77B3F-0B5A-764D-8CAA-B3DFA1023AD1}"/>
              </a:ext>
            </a:extLst>
          </p:cNvPr>
          <p:cNvSpPr/>
          <p:nvPr/>
        </p:nvSpPr>
        <p:spPr>
          <a:xfrm>
            <a:off x="716844" y="351347"/>
            <a:ext cx="7998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Физико-механические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покзатели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полимерасфальтобетонных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смесей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23AF36A-1012-2742-9F74-1EFAEEF3E1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221" y="1086059"/>
            <a:ext cx="8610446" cy="542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476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227</Words>
  <Application>Microsoft Macintosh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ООО «Стройсервис» Тема: «Опыт применения ПБВ при устройстве покрытия эстакадной части мостового перехода на о. Русский через пролив Босфор Восточный </vt:lpstr>
      <vt:lpstr>Презентация PowerPoint</vt:lpstr>
      <vt:lpstr>Презентация PowerPoint</vt:lpstr>
      <vt:lpstr>Производство полимерасфальтобетонных смесей</vt:lpstr>
      <vt:lpstr>Технология применения полимерно-битумного вяжущего марки ПБВ 60</vt:lpstr>
      <vt:lpstr>Презентация PowerPoint</vt:lpstr>
      <vt:lpstr>Технология применения полимерно-битумного вяжущего марки ПБВ 60</vt:lpstr>
      <vt:lpstr>Технология устройства полимерасфальтобетонных слоев покрытия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4</cp:revision>
  <dcterms:created xsi:type="dcterms:W3CDTF">2021-03-04T12:26:06Z</dcterms:created>
  <dcterms:modified xsi:type="dcterms:W3CDTF">2021-03-04T12:39:01Z</dcterms:modified>
</cp:coreProperties>
</file>